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Inter" charset="1" panose="020B0502030000000004"/>
      <p:regular r:id="rId15"/>
    </p:embeddedFont>
    <p:embeddedFont>
      <p:font typeface="210 수퍼사이즈" charset="1" panose="02020603020101020101"/>
      <p:regular r:id="rId16"/>
    </p:embeddedFont>
    <p:embeddedFont>
      <p:font typeface="Inter Bold" charset="1" panose="020B080203000000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DBCF"/>
        </a:solidFill>
      </p:bgPr>
    </p:bg>
    <p:spTree>
      <p:nvGrpSpPr>
        <p:cNvPr id="1" name=""/>
        <p:cNvGrpSpPr/>
        <p:nvPr/>
      </p:nvGrpSpPr>
      <p:grpSpPr>
        <a:xfrm>
          <a:off x="0" y="0"/>
          <a:ext cx="0" cy="0"/>
          <a:chOff x="0" y="0"/>
          <a:chExt cx="0" cy="0"/>
        </a:xfrm>
      </p:grpSpPr>
      <p:grpSp>
        <p:nvGrpSpPr>
          <p:cNvPr name="Group 2" id="2"/>
          <p:cNvGrpSpPr/>
          <p:nvPr/>
        </p:nvGrpSpPr>
        <p:grpSpPr>
          <a:xfrm rot="0">
            <a:off x="-1523670" y="-190335"/>
            <a:ext cx="21335339" cy="10667670"/>
            <a:chOff x="0" y="0"/>
            <a:chExt cx="28447119" cy="14223559"/>
          </a:xfrm>
        </p:grpSpPr>
        <p:sp>
          <p:nvSpPr>
            <p:cNvPr name="Freeform 3" id="3"/>
            <p:cNvSpPr/>
            <p:nvPr/>
          </p:nvSpPr>
          <p:spPr>
            <a:xfrm flipH="false" flipV="false" rot="0">
              <a:off x="0" y="0"/>
              <a:ext cx="14223559" cy="14223559"/>
            </a:xfrm>
            <a:custGeom>
              <a:avLst/>
              <a:gdLst/>
              <a:ahLst/>
              <a:cxnLst/>
              <a:rect r="r" b="b" t="t" l="l"/>
              <a:pathLst>
                <a:path h="14223559" w="14223559">
                  <a:moveTo>
                    <a:pt x="0" y="0"/>
                  </a:moveTo>
                  <a:lnTo>
                    <a:pt x="14223559" y="0"/>
                  </a:lnTo>
                  <a:lnTo>
                    <a:pt x="14223559"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23559" y="0"/>
              <a:ext cx="14223559" cy="14223559"/>
            </a:xfrm>
            <a:custGeom>
              <a:avLst/>
              <a:gdLst/>
              <a:ahLst/>
              <a:cxnLst/>
              <a:rect r="r" b="b" t="t" l="l"/>
              <a:pathLst>
                <a:path h="14223559" w="14223559">
                  <a:moveTo>
                    <a:pt x="0" y="0"/>
                  </a:moveTo>
                  <a:lnTo>
                    <a:pt x="14223560" y="0"/>
                  </a:lnTo>
                  <a:lnTo>
                    <a:pt x="14223560"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0145106" y="1314053"/>
            <a:ext cx="7114194" cy="7687243"/>
          </a:xfrm>
          <a:custGeom>
            <a:avLst/>
            <a:gdLst/>
            <a:ahLst/>
            <a:cxnLst/>
            <a:rect r="r" b="b" t="t" l="l"/>
            <a:pathLst>
              <a:path h="7687243" w="7114194">
                <a:moveTo>
                  <a:pt x="0" y="0"/>
                </a:moveTo>
                <a:lnTo>
                  <a:pt x="7114194" y="0"/>
                </a:lnTo>
                <a:lnTo>
                  <a:pt x="7114194" y="7687242"/>
                </a:lnTo>
                <a:lnTo>
                  <a:pt x="0" y="7687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275843" y="7102497"/>
            <a:ext cx="6035428" cy="1154502"/>
          </a:xfrm>
          <a:prstGeom prst="rect">
            <a:avLst/>
          </a:prstGeom>
        </p:spPr>
        <p:txBody>
          <a:bodyPr anchor="t" rtlCol="false" tIns="0" lIns="0" bIns="0" rIns="0">
            <a:spAutoFit/>
          </a:bodyPr>
          <a:lstStyle/>
          <a:p>
            <a:pPr algn="ctr">
              <a:lnSpc>
                <a:spcPts val="4620"/>
              </a:lnSpc>
            </a:pPr>
            <a:r>
              <a:rPr lang="en-US" sz="3300">
                <a:solidFill>
                  <a:srgbClr val="000000"/>
                </a:solidFill>
                <a:latin typeface="Inter"/>
                <a:ea typeface="Inter"/>
                <a:cs typeface="Inter"/>
                <a:sym typeface="Inter"/>
              </a:rPr>
              <a:t>Presentation by Group 7</a:t>
            </a:r>
          </a:p>
          <a:p>
            <a:pPr algn="ctr">
              <a:lnSpc>
                <a:spcPts val="4620"/>
              </a:lnSpc>
              <a:spcBef>
                <a:spcPct val="0"/>
              </a:spcBef>
            </a:pPr>
            <a:r>
              <a:rPr lang="en-US" sz="3300">
                <a:solidFill>
                  <a:srgbClr val="000000"/>
                </a:solidFill>
                <a:latin typeface="Inter"/>
                <a:ea typeface="Inter"/>
                <a:cs typeface="Inter"/>
                <a:sym typeface="Inter"/>
              </a:rPr>
              <a:t>        (PKD campus)        </a:t>
            </a:r>
          </a:p>
        </p:txBody>
      </p:sp>
      <p:sp>
        <p:nvSpPr>
          <p:cNvPr name="Freeform 7" id="7"/>
          <p:cNvSpPr/>
          <p:nvPr/>
        </p:nvSpPr>
        <p:spPr>
          <a:xfrm flipH="false" flipV="false" rot="0">
            <a:off x="-1523670" y="7604770"/>
            <a:ext cx="4327228" cy="4114800"/>
          </a:xfrm>
          <a:custGeom>
            <a:avLst/>
            <a:gdLst/>
            <a:ahLst/>
            <a:cxnLst/>
            <a:rect r="r" b="b" t="t" l="l"/>
            <a:pathLst>
              <a:path h="4114800" w="4327228">
                <a:moveTo>
                  <a:pt x="0" y="0"/>
                </a:moveTo>
                <a:lnTo>
                  <a:pt x="4327228" y="0"/>
                </a:lnTo>
                <a:lnTo>
                  <a:pt x="43272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true" rot="0">
            <a:off x="15484442" y="-1432570"/>
            <a:ext cx="4327228" cy="4114800"/>
          </a:xfrm>
          <a:custGeom>
            <a:avLst/>
            <a:gdLst/>
            <a:ahLst/>
            <a:cxnLst/>
            <a:rect r="r" b="b" t="t" l="l"/>
            <a:pathLst>
              <a:path h="4114800" w="4327228">
                <a:moveTo>
                  <a:pt x="4327228" y="4114800"/>
                </a:moveTo>
                <a:lnTo>
                  <a:pt x="0" y="4114800"/>
                </a:lnTo>
                <a:lnTo>
                  <a:pt x="0" y="0"/>
                </a:lnTo>
                <a:lnTo>
                  <a:pt x="4327228" y="0"/>
                </a:lnTo>
                <a:lnTo>
                  <a:pt x="4327228"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39944" y="2474120"/>
            <a:ext cx="9024938" cy="4266092"/>
          </a:xfrm>
          <a:prstGeom prst="rect">
            <a:avLst/>
          </a:prstGeom>
        </p:spPr>
        <p:txBody>
          <a:bodyPr anchor="t" rtlCol="false" tIns="0" lIns="0" bIns="0" rIns="0">
            <a:spAutoFit/>
          </a:bodyPr>
          <a:lstStyle/>
          <a:p>
            <a:pPr algn="ctr">
              <a:lnSpc>
                <a:spcPts val="8358"/>
              </a:lnSpc>
            </a:pPr>
            <a:r>
              <a:rPr lang="en-US" sz="7598">
                <a:solidFill>
                  <a:srgbClr val="000000"/>
                </a:solidFill>
                <a:latin typeface="210 수퍼사이즈"/>
                <a:ea typeface="210 수퍼사이즈"/>
                <a:cs typeface="210 수퍼사이즈"/>
                <a:sym typeface="210 수퍼사이즈"/>
              </a:rPr>
              <a:t>NATIONAL FAMILY HEALTH SURVEY- 5</a:t>
            </a:r>
          </a:p>
        </p:txBody>
      </p:sp>
      <p:sp>
        <p:nvSpPr>
          <p:cNvPr name="Freeform 10" id="10"/>
          <p:cNvSpPr/>
          <p:nvPr/>
        </p:nvSpPr>
        <p:spPr>
          <a:xfrm flipH="true" flipV="false" rot="0">
            <a:off x="-247764" y="274902"/>
            <a:ext cx="3072036" cy="1703583"/>
          </a:xfrm>
          <a:custGeom>
            <a:avLst/>
            <a:gdLst/>
            <a:ahLst/>
            <a:cxnLst/>
            <a:rect r="r" b="b" t="t" l="l"/>
            <a:pathLst>
              <a:path h="1703583" w="3072036">
                <a:moveTo>
                  <a:pt x="3072036" y="0"/>
                </a:moveTo>
                <a:lnTo>
                  <a:pt x="0" y="0"/>
                </a:lnTo>
                <a:lnTo>
                  <a:pt x="0" y="1703584"/>
                </a:lnTo>
                <a:lnTo>
                  <a:pt x="3072036" y="1703584"/>
                </a:lnTo>
                <a:lnTo>
                  <a:pt x="307203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true" rot="0">
            <a:off x="15463728" y="8308514"/>
            <a:ext cx="3072036" cy="1703583"/>
          </a:xfrm>
          <a:custGeom>
            <a:avLst/>
            <a:gdLst/>
            <a:ahLst/>
            <a:cxnLst/>
            <a:rect r="r" b="b" t="t" l="l"/>
            <a:pathLst>
              <a:path h="1703583" w="3072036">
                <a:moveTo>
                  <a:pt x="0" y="1703584"/>
                </a:moveTo>
                <a:lnTo>
                  <a:pt x="3072036" y="1703584"/>
                </a:lnTo>
                <a:lnTo>
                  <a:pt x="3072036" y="0"/>
                </a:lnTo>
                <a:lnTo>
                  <a:pt x="0" y="0"/>
                </a:lnTo>
                <a:lnTo>
                  <a:pt x="0" y="1703584"/>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DBCF"/>
        </a:solidFill>
      </p:bgPr>
    </p:bg>
    <p:spTree>
      <p:nvGrpSpPr>
        <p:cNvPr id="1" name=""/>
        <p:cNvGrpSpPr/>
        <p:nvPr/>
      </p:nvGrpSpPr>
      <p:grpSpPr>
        <a:xfrm>
          <a:off x="0" y="0"/>
          <a:ext cx="0" cy="0"/>
          <a:chOff x="0" y="0"/>
          <a:chExt cx="0" cy="0"/>
        </a:xfrm>
      </p:grpSpPr>
      <p:grpSp>
        <p:nvGrpSpPr>
          <p:cNvPr name="Group 2" id="2"/>
          <p:cNvGrpSpPr/>
          <p:nvPr/>
        </p:nvGrpSpPr>
        <p:grpSpPr>
          <a:xfrm rot="0">
            <a:off x="-1523670" y="-190335"/>
            <a:ext cx="21335339" cy="10667670"/>
            <a:chOff x="0" y="0"/>
            <a:chExt cx="28447119" cy="14223559"/>
          </a:xfrm>
        </p:grpSpPr>
        <p:sp>
          <p:nvSpPr>
            <p:cNvPr name="Freeform 3" id="3"/>
            <p:cNvSpPr/>
            <p:nvPr/>
          </p:nvSpPr>
          <p:spPr>
            <a:xfrm flipH="false" flipV="false" rot="0">
              <a:off x="0" y="0"/>
              <a:ext cx="14223559" cy="14223559"/>
            </a:xfrm>
            <a:custGeom>
              <a:avLst/>
              <a:gdLst/>
              <a:ahLst/>
              <a:cxnLst/>
              <a:rect r="r" b="b" t="t" l="l"/>
              <a:pathLst>
                <a:path h="14223559" w="14223559">
                  <a:moveTo>
                    <a:pt x="0" y="0"/>
                  </a:moveTo>
                  <a:lnTo>
                    <a:pt x="14223559" y="0"/>
                  </a:lnTo>
                  <a:lnTo>
                    <a:pt x="14223559"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23559" y="0"/>
              <a:ext cx="14223559" cy="14223559"/>
            </a:xfrm>
            <a:custGeom>
              <a:avLst/>
              <a:gdLst/>
              <a:ahLst/>
              <a:cxnLst/>
              <a:rect r="r" b="b" t="t" l="l"/>
              <a:pathLst>
                <a:path h="14223559" w="14223559">
                  <a:moveTo>
                    <a:pt x="0" y="0"/>
                  </a:moveTo>
                  <a:lnTo>
                    <a:pt x="14223560" y="0"/>
                  </a:lnTo>
                  <a:lnTo>
                    <a:pt x="14223560"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23670" y="7604770"/>
            <a:ext cx="4327228" cy="4114800"/>
          </a:xfrm>
          <a:custGeom>
            <a:avLst/>
            <a:gdLst/>
            <a:ahLst/>
            <a:cxnLst/>
            <a:rect r="r" b="b" t="t" l="l"/>
            <a:pathLst>
              <a:path h="4114800" w="4327228">
                <a:moveTo>
                  <a:pt x="0" y="0"/>
                </a:moveTo>
                <a:lnTo>
                  <a:pt x="4327228" y="0"/>
                </a:lnTo>
                <a:lnTo>
                  <a:pt x="43272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484442" y="-1432570"/>
            <a:ext cx="4327228" cy="4114800"/>
          </a:xfrm>
          <a:custGeom>
            <a:avLst/>
            <a:gdLst/>
            <a:ahLst/>
            <a:cxnLst/>
            <a:rect r="r" b="b" t="t" l="l"/>
            <a:pathLst>
              <a:path h="4114800" w="4327228">
                <a:moveTo>
                  <a:pt x="4327228" y="4114800"/>
                </a:moveTo>
                <a:lnTo>
                  <a:pt x="0" y="4114800"/>
                </a:lnTo>
                <a:lnTo>
                  <a:pt x="0" y="0"/>
                </a:lnTo>
                <a:lnTo>
                  <a:pt x="4327228" y="0"/>
                </a:lnTo>
                <a:lnTo>
                  <a:pt x="432722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47764" y="274902"/>
            <a:ext cx="3072036" cy="1703583"/>
          </a:xfrm>
          <a:custGeom>
            <a:avLst/>
            <a:gdLst/>
            <a:ahLst/>
            <a:cxnLst/>
            <a:rect r="r" b="b" t="t" l="l"/>
            <a:pathLst>
              <a:path h="1703583" w="3072036">
                <a:moveTo>
                  <a:pt x="3072036" y="0"/>
                </a:moveTo>
                <a:lnTo>
                  <a:pt x="0" y="0"/>
                </a:lnTo>
                <a:lnTo>
                  <a:pt x="0" y="1703584"/>
                </a:lnTo>
                <a:lnTo>
                  <a:pt x="3072036" y="1703584"/>
                </a:lnTo>
                <a:lnTo>
                  <a:pt x="30720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0">
            <a:off x="15463728" y="8308514"/>
            <a:ext cx="3072036" cy="1703583"/>
          </a:xfrm>
          <a:custGeom>
            <a:avLst/>
            <a:gdLst/>
            <a:ahLst/>
            <a:cxnLst/>
            <a:rect r="r" b="b" t="t" l="l"/>
            <a:pathLst>
              <a:path h="1703583" w="3072036">
                <a:moveTo>
                  <a:pt x="0" y="1703584"/>
                </a:moveTo>
                <a:lnTo>
                  <a:pt x="3072036" y="1703584"/>
                </a:lnTo>
                <a:lnTo>
                  <a:pt x="3072036" y="0"/>
                </a:lnTo>
                <a:lnTo>
                  <a:pt x="0" y="0"/>
                </a:lnTo>
                <a:lnTo>
                  <a:pt x="0" y="170358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530697" y="5247899"/>
            <a:ext cx="7226607" cy="5229435"/>
          </a:xfrm>
          <a:custGeom>
            <a:avLst/>
            <a:gdLst/>
            <a:ahLst/>
            <a:cxnLst/>
            <a:rect r="r" b="b" t="t" l="l"/>
            <a:pathLst>
              <a:path h="5229435" w="7226607">
                <a:moveTo>
                  <a:pt x="0" y="0"/>
                </a:moveTo>
                <a:lnTo>
                  <a:pt x="7226606" y="0"/>
                </a:lnTo>
                <a:lnTo>
                  <a:pt x="7226606" y="5229436"/>
                </a:lnTo>
                <a:lnTo>
                  <a:pt x="0" y="52294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530697" y="1466970"/>
            <a:ext cx="7226607" cy="876300"/>
          </a:xfrm>
          <a:prstGeom prst="rect">
            <a:avLst/>
          </a:prstGeom>
        </p:spPr>
        <p:txBody>
          <a:bodyPr anchor="t" rtlCol="false" tIns="0" lIns="0" bIns="0" rIns="0">
            <a:spAutoFit/>
          </a:bodyPr>
          <a:lstStyle/>
          <a:p>
            <a:pPr algn="ctr">
              <a:lnSpc>
                <a:spcPts val="6600"/>
              </a:lnSpc>
            </a:pPr>
            <a:r>
              <a:rPr lang="en-US" sz="6000">
                <a:solidFill>
                  <a:srgbClr val="000000"/>
                </a:solidFill>
                <a:latin typeface="210 수퍼사이즈"/>
                <a:ea typeface="210 수퍼사이즈"/>
                <a:cs typeface="210 수퍼사이즈"/>
                <a:sym typeface="210 수퍼사이즈"/>
              </a:rPr>
              <a:t>BACKG</a:t>
            </a:r>
            <a:r>
              <a:rPr lang="en-US" sz="6000">
                <a:solidFill>
                  <a:srgbClr val="000000"/>
                </a:solidFill>
                <a:latin typeface="210 수퍼사이즈"/>
                <a:ea typeface="210 수퍼사이즈"/>
                <a:cs typeface="210 수퍼사이즈"/>
                <a:sym typeface="210 수퍼사이즈"/>
              </a:rPr>
              <a:t>ROUND</a:t>
            </a:r>
          </a:p>
        </p:txBody>
      </p:sp>
      <p:sp>
        <p:nvSpPr>
          <p:cNvPr name="TextBox 11" id="11"/>
          <p:cNvSpPr txBox="true"/>
          <p:nvPr/>
        </p:nvSpPr>
        <p:spPr>
          <a:xfrm rot="0">
            <a:off x="639944" y="3059691"/>
            <a:ext cx="9276266" cy="1673219"/>
          </a:xfrm>
          <a:prstGeom prst="rect">
            <a:avLst/>
          </a:prstGeom>
        </p:spPr>
        <p:txBody>
          <a:bodyPr anchor="t" rtlCol="false" tIns="0" lIns="0" bIns="0" rIns="0">
            <a:spAutoFit/>
          </a:bodyPr>
          <a:lstStyle/>
          <a:p>
            <a:pPr algn="l">
              <a:lnSpc>
                <a:spcPts val="3315"/>
              </a:lnSpc>
            </a:pPr>
            <a:r>
              <a:rPr lang="en-US" sz="2071" b="true">
                <a:solidFill>
                  <a:srgbClr val="000000"/>
                </a:solidFill>
                <a:latin typeface="Inter Bold"/>
                <a:ea typeface="Inter Bold"/>
                <a:cs typeface="Inter Bold"/>
                <a:sym typeface="Inter Bold"/>
              </a:rPr>
              <a:t>Conducted by:</a:t>
            </a:r>
            <a:r>
              <a:rPr lang="en-US" sz="2071">
                <a:solidFill>
                  <a:srgbClr val="000000"/>
                </a:solidFill>
                <a:latin typeface="Inter"/>
                <a:ea typeface="Inter"/>
                <a:cs typeface="Inter"/>
                <a:sym typeface="Inter"/>
              </a:rPr>
              <a:t> Ministry of Health and Family Welfare (MoHFW), Government of India</a:t>
            </a:r>
          </a:p>
          <a:p>
            <a:pPr algn="l">
              <a:lnSpc>
                <a:spcPts val="3315"/>
              </a:lnSpc>
            </a:pPr>
            <a:r>
              <a:rPr lang="en-US" sz="2071">
                <a:solidFill>
                  <a:srgbClr val="000000"/>
                </a:solidFill>
                <a:latin typeface="Inter"/>
                <a:ea typeface="Inter"/>
                <a:cs typeface="Inter"/>
                <a:sym typeface="Inter"/>
              </a:rPr>
              <a:t>I</a:t>
            </a:r>
            <a:r>
              <a:rPr lang="en-US" sz="2071" b="true">
                <a:solidFill>
                  <a:srgbClr val="000000"/>
                </a:solidFill>
                <a:latin typeface="Inter Bold"/>
                <a:ea typeface="Inter Bold"/>
                <a:cs typeface="Inter Bold"/>
                <a:sym typeface="Inter Bold"/>
              </a:rPr>
              <a:t>mplemented by:</a:t>
            </a:r>
            <a:r>
              <a:rPr lang="en-US" sz="2071">
                <a:solidFill>
                  <a:srgbClr val="000000"/>
                </a:solidFill>
                <a:latin typeface="Inter"/>
                <a:ea typeface="Inter"/>
                <a:cs typeface="Inter"/>
                <a:sym typeface="Inter"/>
              </a:rPr>
              <a:t> International Institute for Population Sciences (IIPS), Mumbai</a:t>
            </a:r>
          </a:p>
        </p:txBody>
      </p:sp>
      <p:sp>
        <p:nvSpPr>
          <p:cNvPr name="TextBox 12" id="12"/>
          <p:cNvSpPr txBox="true"/>
          <p:nvPr/>
        </p:nvSpPr>
        <p:spPr>
          <a:xfrm rot="0">
            <a:off x="11647644" y="3438694"/>
            <a:ext cx="6270532" cy="4027632"/>
          </a:xfrm>
          <a:prstGeom prst="rect">
            <a:avLst/>
          </a:prstGeom>
        </p:spPr>
        <p:txBody>
          <a:bodyPr anchor="t" rtlCol="false" tIns="0" lIns="0" bIns="0" rIns="0">
            <a:spAutoFit/>
          </a:bodyPr>
          <a:lstStyle/>
          <a:p>
            <a:pPr algn="l">
              <a:lnSpc>
                <a:spcPts val="3217"/>
              </a:lnSpc>
            </a:pPr>
            <a:r>
              <a:rPr lang="en-US" sz="2011" b="true">
                <a:solidFill>
                  <a:srgbClr val="000000"/>
                </a:solidFill>
                <a:latin typeface="Inter Bold"/>
                <a:ea typeface="Inter Bold"/>
                <a:cs typeface="Inter Bold"/>
                <a:sym typeface="Inter Bold"/>
              </a:rPr>
              <a:t>NFHS-1</a:t>
            </a:r>
            <a:r>
              <a:rPr lang="en-US" sz="2011">
                <a:solidFill>
                  <a:srgbClr val="000000"/>
                </a:solidFill>
                <a:latin typeface="Inter"/>
                <a:ea typeface="Inter"/>
                <a:cs typeface="Inter"/>
                <a:sym typeface="Inter"/>
              </a:rPr>
              <a:t> – 1992–93 – Baseline data on fertility and family planning</a:t>
            </a:r>
          </a:p>
          <a:p>
            <a:pPr algn="l">
              <a:lnSpc>
                <a:spcPts val="3217"/>
              </a:lnSpc>
            </a:pPr>
            <a:r>
              <a:rPr lang="en-US" sz="2011" b="true">
                <a:solidFill>
                  <a:srgbClr val="000000"/>
                </a:solidFill>
                <a:latin typeface="Inter Bold"/>
                <a:ea typeface="Inter Bold"/>
                <a:cs typeface="Inter Bold"/>
                <a:sym typeface="Inter Bold"/>
              </a:rPr>
              <a:t>NFHS-2</a:t>
            </a:r>
            <a:r>
              <a:rPr lang="en-US" sz="2011">
                <a:solidFill>
                  <a:srgbClr val="000000"/>
                </a:solidFill>
                <a:latin typeface="Inter"/>
                <a:ea typeface="Inter"/>
                <a:cs typeface="Inter"/>
                <a:sym typeface="Inter"/>
              </a:rPr>
              <a:t> – 1998–99 – Added child health and nutrition data</a:t>
            </a:r>
          </a:p>
          <a:p>
            <a:pPr algn="l">
              <a:lnSpc>
                <a:spcPts val="3217"/>
              </a:lnSpc>
            </a:pPr>
            <a:r>
              <a:rPr lang="en-US" sz="2011" b="true">
                <a:solidFill>
                  <a:srgbClr val="000000"/>
                </a:solidFill>
                <a:latin typeface="Inter Bold"/>
                <a:ea typeface="Inter Bold"/>
                <a:cs typeface="Inter Bold"/>
                <a:sym typeface="Inter Bold"/>
              </a:rPr>
              <a:t>NFHS-3</a:t>
            </a:r>
            <a:r>
              <a:rPr lang="en-US" sz="2011">
                <a:solidFill>
                  <a:srgbClr val="000000"/>
                </a:solidFill>
                <a:latin typeface="Inter"/>
                <a:ea typeface="Inter"/>
                <a:cs typeface="Inter"/>
                <a:sym typeface="Inter"/>
              </a:rPr>
              <a:t> – 2005–06 – Included HIV/AIDS and women’s empowerment</a:t>
            </a:r>
          </a:p>
          <a:p>
            <a:pPr algn="l">
              <a:lnSpc>
                <a:spcPts val="3217"/>
              </a:lnSpc>
            </a:pPr>
            <a:r>
              <a:rPr lang="en-US" sz="2011" b="true">
                <a:solidFill>
                  <a:srgbClr val="000000"/>
                </a:solidFill>
                <a:latin typeface="Inter Bold"/>
                <a:ea typeface="Inter Bold"/>
                <a:cs typeface="Inter Bold"/>
                <a:sym typeface="Inter Bold"/>
              </a:rPr>
              <a:t>NFHS-4</a:t>
            </a:r>
            <a:r>
              <a:rPr lang="en-US" sz="2011">
                <a:solidFill>
                  <a:srgbClr val="000000"/>
                </a:solidFill>
                <a:latin typeface="Inter"/>
                <a:ea typeface="Inter"/>
                <a:cs typeface="Inter"/>
                <a:sym typeface="Inter"/>
              </a:rPr>
              <a:t> – 2015–16 – Provided district-level data for the first time</a:t>
            </a:r>
          </a:p>
          <a:p>
            <a:pPr algn="l">
              <a:lnSpc>
                <a:spcPts val="3217"/>
              </a:lnSpc>
            </a:pPr>
            <a:r>
              <a:rPr lang="en-US" sz="2011" b="true">
                <a:solidFill>
                  <a:srgbClr val="000000"/>
                </a:solidFill>
                <a:latin typeface="Inter Bold"/>
                <a:ea typeface="Inter Bold"/>
                <a:cs typeface="Inter Bold"/>
                <a:sym typeface="Inter Bold"/>
              </a:rPr>
              <a:t>NFHS-5</a:t>
            </a:r>
            <a:r>
              <a:rPr lang="en-US" sz="2011">
                <a:solidFill>
                  <a:srgbClr val="000000"/>
                </a:solidFill>
                <a:latin typeface="Inter"/>
                <a:ea typeface="Inter"/>
                <a:cs typeface="Inter"/>
                <a:sym typeface="Inter"/>
              </a:rPr>
              <a:t> – 2019–21 – Added non-communicable diseases, expanded nutrition indicators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6DBCF"/>
        </a:solidFill>
      </p:bgPr>
    </p:bg>
    <p:spTree>
      <p:nvGrpSpPr>
        <p:cNvPr id="1" name=""/>
        <p:cNvGrpSpPr/>
        <p:nvPr/>
      </p:nvGrpSpPr>
      <p:grpSpPr>
        <a:xfrm>
          <a:off x="0" y="0"/>
          <a:ext cx="0" cy="0"/>
          <a:chOff x="0" y="0"/>
          <a:chExt cx="0" cy="0"/>
        </a:xfrm>
      </p:grpSpPr>
      <p:grpSp>
        <p:nvGrpSpPr>
          <p:cNvPr name="Group 2" id="2"/>
          <p:cNvGrpSpPr/>
          <p:nvPr/>
        </p:nvGrpSpPr>
        <p:grpSpPr>
          <a:xfrm rot="0">
            <a:off x="-1523670" y="-190335"/>
            <a:ext cx="21335339" cy="10667670"/>
            <a:chOff x="0" y="0"/>
            <a:chExt cx="28447119" cy="14223559"/>
          </a:xfrm>
        </p:grpSpPr>
        <p:sp>
          <p:nvSpPr>
            <p:cNvPr name="Freeform 3" id="3"/>
            <p:cNvSpPr/>
            <p:nvPr/>
          </p:nvSpPr>
          <p:spPr>
            <a:xfrm flipH="false" flipV="false" rot="0">
              <a:off x="0" y="0"/>
              <a:ext cx="14223559" cy="14223559"/>
            </a:xfrm>
            <a:custGeom>
              <a:avLst/>
              <a:gdLst/>
              <a:ahLst/>
              <a:cxnLst/>
              <a:rect r="r" b="b" t="t" l="l"/>
              <a:pathLst>
                <a:path h="14223559" w="14223559">
                  <a:moveTo>
                    <a:pt x="0" y="0"/>
                  </a:moveTo>
                  <a:lnTo>
                    <a:pt x="14223559" y="0"/>
                  </a:lnTo>
                  <a:lnTo>
                    <a:pt x="14223559"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23559" y="0"/>
              <a:ext cx="14223559" cy="14223559"/>
            </a:xfrm>
            <a:custGeom>
              <a:avLst/>
              <a:gdLst/>
              <a:ahLst/>
              <a:cxnLst/>
              <a:rect r="r" b="b" t="t" l="l"/>
              <a:pathLst>
                <a:path h="14223559" w="14223559">
                  <a:moveTo>
                    <a:pt x="0" y="0"/>
                  </a:moveTo>
                  <a:lnTo>
                    <a:pt x="14223560" y="0"/>
                  </a:lnTo>
                  <a:lnTo>
                    <a:pt x="14223560"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2130323" y="8188479"/>
            <a:ext cx="3765119" cy="3580285"/>
          </a:xfrm>
          <a:custGeom>
            <a:avLst/>
            <a:gdLst/>
            <a:ahLst/>
            <a:cxnLst/>
            <a:rect r="r" b="b" t="t" l="l"/>
            <a:pathLst>
              <a:path h="3580285" w="3765119">
                <a:moveTo>
                  <a:pt x="0" y="0"/>
                </a:moveTo>
                <a:lnTo>
                  <a:pt x="3765119" y="0"/>
                </a:lnTo>
                <a:lnTo>
                  <a:pt x="3765119" y="3580285"/>
                </a:lnTo>
                <a:lnTo>
                  <a:pt x="0" y="3580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484442" y="-1432570"/>
            <a:ext cx="4327228" cy="4114800"/>
          </a:xfrm>
          <a:custGeom>
            <a:avLst/>
            <a:gdLst/>
            <a:ahLst/>
            <a:cxnLst/>
            <a:rect r="r" b="b" t="t" l="l"/>
            <a:pathLst>
              <a:path h="4114800" w="4327228">
                <a:moveTo>
                  <a:pt x="4327228" y="4114800"/>
                </a:moveTo>
                <a:lnTo>
                  <a:pt x="0" y="4114800"/>
                </a:lnTo>
                <a:lnTo>
                  <a:pt x="0" y="0"/>
                </a:lnTo>
                <a:lnTo>
                  <a:pt x="4327228" y="0"/>
                </a:lnTo>
                <a:lnTo>
                  <a:pt x="432722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47764" y="274902"/>
            <a:ext cx="3072036" cy="1703583"/>
          </a:xfrm>
          <a:custGeom>
            <a:avLst/>
            <a:gdLst/>
            <a:ahLst/>
            <a:cxnLst/>
            <a:rect r="r" b="b" t="t" l="l"/>
            <a:pathLst>
              <a:path h="1703583" w="3072036">
                <a:moveTo>
                  <a:pt x="3072036" y="0"/>
                </a:moveTo>
                <a:lnTo>
                  <a:pt x="0" y="0"/>
                </a:lnTo>
                <a:lnTo>
                  <a:pt x="0" y="1703584"/>
                </a:lnTo>
                <a:lnTo>
                  <a:pt x="3072036" y="1703584"/>
                </a:lnTo>
                <a:lnTo>
                  <a:pt x="30720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241449" y="1102186"/>
            <a:ext cx="5689802" cy="876300"/>
          </a:xfrm>
          <a:prstGeom prst="rect">
            <a:avLst/>
          </a:prstGeom>
        </p:spPr>
        <p:txBody>
          <a:bodyPr anchor="t" rtlCol="false" tIns="0" lIns="0" bIns="0" rIns="0">
            <a:spAutoFit/>
          </a:bodyPr>
          <a:lstStyle/>
          <a:p>
            <a:pPr algn="l">
              <a:lnSpc>
                <a:spcPts val="6600"/>
              </a:lnSpc>
            </a:pPr>
            <a:r>
              <a:rPr lang="en-US" sz="6000">
                <a:solidFill>
                  <a:srgbClr val="000000"/>
                </a:solidFill>
                <a:latin typeface="210 수퍼사이즈"/>
                <a:ea typeface="210 수퍼사이즈"/>
                <a:cs typeface="210 수퍼사이즈"/>
                <a:sym typeface="210 수퍼사이즈"/>
              </a:rPr>
              <a:t>OBJECTIVES</a:t>
            </a:r>
          </a:p>
        </p:txBody>
      </p:sp>
      <p:sp>
        <p:nvSpPr>
          <p:cNvPr name="TextBox 9" id="9"/>
          <p:cNvSpPr txBox="true"/>
          <p:nvPr/>
        </p:nvSpPr>
        <p:spPr>
          <a:xfrm rot="0">
            <a:off x="443439" y="2389826"/>
            <a:ext cx="11264936" cy="6643059"/>
          </a:xfrm>
          <a:prstGeom prst="rect">
            <a:avLst/>
          </a:prstGeom>
        </p:spPr>
        <p:txBody>
          <a:bodyPr anchor="t" rtlCol="false" tIns="0" lIns="0" bIns="0" rIns="0">
            <a:spAutoFit/>
          </a:bodyPr>
          <a:lstStyle/>
          <a:p>
            <a:pPr algn="just" marL="508684" indent="-254342" lvl="1">
              <a:lnSpc>
                <a:spcPts val="3769"/>
              </a:lnSpc>
              <a:buAutoNum type="arabicPeriod" startAt="1"/>
            </a:pPr>
            <a:r>
              <a:rPr lang="en-US" sz="2356">
                <a:solidFill>
                  <a:srgbClr val="000000"/>
                </a:solidFill>
                <a:latin typeface="Inter"/>
                <a:ea typeface="Inter"/>
                <a:cs typeface="Inter"/>
                <a:sym typeface="Inter"/>
              </a:rPr>
              <a:t>To assess the demographic and health status across states and districts focusing on child health, maternal health, education, sanitation, and nutrition indicators.</a:t>
            </a:r>
          </a:p>
          <a:p>
            <a:pPr algn="just" marL="508684" indent="-254342" lvl="1">
              <a:lnSpc>
                <a:spcPts val="3769"/>
              </a:lnSpc>
              <a:buAutoNum type="arabicPeriod" startAt="1"/>
            </a:pPr>
            <a:r>
              <a:rPr lang="en-US" sz="2356">
                <a:solidFill>
                  <a:srgbClr val="000000"/>
                </a:solidFill>
                <a:latin typeface="Inter"/>
                <a:ea typeface="Inter"/>
                <a:cs typeface="Inter"/>
                <a:sym typeface="Inter"/>
              </a:rPr>
              <a:t>To identify regional disparities in basic amenities like electricity, clean water, improved sanitation, cooking fuel, and insurance coverage.</a:t>
            </a:r>
          </a:p>
          <a:p>
            <a:pPr algn="just" marL="508684" indent="-254342" lvl="1">
              <a:lnSpc>
                <a:spcPts val="3769"/>
              </a:lnSpc>
              <a:buAutoNum type="arabicPeriod" startAt="1"/>
            </a:pPr>
            <a:r>
              <a:rPr lang="en-US" sz="2356">
                <a:solidFill>
                  <a:srgbClr val="000000"/>
                </a:solidFill>
                <a:latin typeface="Inter"/>
                <a:ea typeface="Inter"/>
                <a:cs typeface="Inter"/>
                <a:sym typeface="Inter"/>
              </a:rPr>
              <a:t>To analyze gender differences in education, reproductive health, early marriage, and usage of family planning methods.</a:t>
            </a:r>
          </a:p>
          <a:p>
            <a:pPr algn="just" marL="508684" indent="-254342" lvl="1">
              <a:lnSpc>
                <a:spcPts val="3769"/>
              </a:lnSpc>
              <a:buAutoNum type="arabicPeriod" startAt="1"/>
            </a:pPr>
            <a:r>
              <a:rPr lang="en-US" sz="2356">
                <a:solidFill>
                  <a:srgbClr val="000000"/>
                </a:solidFill>
                <a:latin typeface="Inter"/>
                <a:ea typeface="Inter"/>
                <a:cs typeface="Inter"/>
                <a:sym typeface="Inter"/>
              </a:rPr>
              <a:t>To evaluate childhood health outcomes including vaccination coverage, school attendance, nutrition status, and common childhood illnesses.</a:t>
            </a:r>
          </a:p>
          <a:p>
            <a:pPr algn="just" marL="508684" indent="-254342" lvl="1">
              <a:lnSpc>
                <a:spcPts val="3769"/>
              </a:lnSpc>
              <a:buAutoNum type="arabicPeriod" startAt="1"/>
            </a:pPr>
            <a:r>
              <a:rPr lang="en-US" sz="2356">
                <a:solidFill>
                  <a:srgbClr val="000000"/>
                </a:solidFill>
                <a:latin typeface="Inter"/>
                <a:ea typeface="Inter"/>
                <a:cs typeface="Inter"/>
                <a:sym typeface="Inter"/>
              </a:rPr>
              <a:t>To measure adult health risks such as tobacco and alcohol use, anaemia, high blood pressure, diabetes, and cancer screening rates.</a:t>
            </a:r>
          </a:p>
          <a:p>
            <a:pPr algn="just" marL="508684" indent="-254342" lvl="1">
              <a:lnSpc>
                <a:spcPts val="3769"/>
              </a:lnSpc>
              <a:buAutoNum type="arabicPeriod" startAt="1"/>
            </a:pPr>
            <a:r>
              <a:rPr lang="en-US" sz="2356">
                <a:solidFill>
                  <a:srgbClr val="000000"/>
                </a:solidFill>
                <a:latin typeface="Inter"/>
                <a:ea typeface="Inter"/>
                <a:cs typeface="Inter"/>
                <a:sym typeface="Inter"/>
              </a:rPr>
              <a:t>To assess the utilization of health services including antenatal care, institutional deliveries, immunization, and financial burden through out-of-pocket expenditure.</a:t>
            </a:r>
          </a:p>
        </p:txBody>
      </p:sp>
      <p:sp>
        <p:nvSpPr>
          <p:cNvPr name="Freeform 10" id="10"/>
          <p:cNvSpPr/>
          <p:nvPr/>
        </p:nvSpPr>
        <p:spPr>
          <a:xfrm flipH="false" flipV="false" rot="0">
            <a:off x="12362386" y="3971701"/>
            <a:ext cx="5646505" cy="6006920"/>
          </a:xfrm>
          <a:custGeom>
            <a:avLst/>
            <a:gdLst/>
            <a:ahLst/>
            <a:cxnLst/>
            <a:rect r="r" b="b" t="t" l="l"/>
            <a:pathLst>
              <a:path h="6006920" w="5646505">
                <a:moveTo>
                  <a:pt x="0" y="0"/>
                </a:moveTo>
                <a:lnTo>
                  <a:pt x="5646505" y="0"/>
                </a:lnTo>
                <a:lnTo>
                  <a:pt x="5646505" y="6006920"/>
                </a:lnTo>
                <a:lnTo>
                  <a:pt x="0" y="60069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DBCF"/>
        </a:solidFill>
      </p:bgPr>
    </p:bg>
    <p:spTree>
      <p:nvGrpSpPr>
        <p:cNvPr id="1" name=""/>
        <p:cNvGrpSpPr/>
        <p:nvPr/>
      </p:nvGrpSpPr>
      <p:grpSpPr>
        <a:xfrm>
          <a:off x="0" y="0"/>
          <a:ext cx="0" cy="0"/>
          <a:chOff x="0" y="0"/>
          <a:chExt cx="0" cy="0"/>
        </a:xfrm>
      </p:grpSpPr>
      <p:grpSp>
        <p:nvGrpSpPr>
          <p:cNvPr name="Group 2" id="2"/>
          <p:cNvGrpSpPr/>
          <p:nvPr/>
        </p:nvGrpSpPr>
        <p:grpSpPr>
          <a:xfrm rot="0">
            <a:off x="-1523670" y="-190335"/>
            <a:ext cx="21335339" cy="10667670"/>
            <a:chOff x="0" y="0"/>
            <a:chExt cx="28447119" cy="14223559"/>
          </a:xfrm>
        </p:grpSpPr>
        <p:sp>
          <p:nvSpPr>
            <p:cNvPr name="Freeform 3" id="3"/>
            <p:cNvSpPr/>
            <p:nvPr/>
          </p:nvSpPr>
          <p:spPr>
            <a:xfrm flipH="false" flipV="false" rot="0">
              <a:off x="0" y="0"/>
              <a:ext cx="14223559" cy="14223559"/>
            </a:xfrm>
            <a:custGeom>
              <a:avLst/>
              <a:gdLst/>
              <a:ahLst/>
              <a:cxnLst/>
              <a:rect r="r" b="b" t="t" l="l"/>
              <a:pathLst>
                <a:path h="14223559" w="14223559">
                  <a:moveTo>
                    <a:pt x="0" y="0"/>
                  </a:moveTo>
                  <a:lnTo>
                    <a:pt x="14223559" y="0"/>
                  </a:lnTo>
                  <a:lnTo>
                    <a:pt x="14223559"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23559" y="0"/>
              <a:ext cx="14223559" cy="14223559"/>
            </a:xfrm>
            <a:custGeom>
              <a:avLst/>
              <a:gdLst/>
              <a:ahLst/>
              <a:cxnLst/>
              <a:rect r="r" b="b" t="t" l="l"/>
              <a:pathLst>
                <a:path h="14223559" w="14223559">
                  <a:moveTo>
                    <a:pt x="0" y="0"/>
                  </a:moveTo>
                  <a:lnTo>
                    <a:pt x="14223560" y="0"/>
                  </a:lnTo>
                  <a:lnTo>
                    <a:pt x="14223560"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23670" y="8281910"/>
            <a:ext cx="3838454" cy="3650020"/>
          </a:xfrm>
          <a:custGeom>
            <a:avLst/>
            <a:gdLst/>
            <a:ahLst/>
            <a:cxnLst/>
            <a:rect r="r" b="b" t="t" l="l"/>
            <a:pathLst>
              <a:path h="3650020" w="3838454">
                <a:moveTo>
                  <a:pt x="0" y="0"/>
                </a:moveTo>
                <a:lnTo>
                  <a:pt x="3838454" y="0"/>
                </a:lnTo>
                <a:lnTo>
                  <a:pt x="3838454" y="3650020"/>
                </a:lnTo>
                <a:lnTo>
                  <a:pt x="0" y="3650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484442" y="-1432570"/>
            <a:ext cx="4327228" cy="4114800"/>
          </a:xfrm>
          <a:custGeom>
            <a:avLst/>
            <a:gdLst/>
            <a:ahLst/>
            <a:cxnLst/>
            <a:rect r="r" b="b" t="t" l="l"/>
            <a:pathLst>
              <a:path h="4114800" w="4327228">
                <a:moveTo>
                  <a:pt x="4327228" y="4114800"/>
                </a:moveTo>
                <a:lnTo>
                  <a:pt x="0" y="4114800"/>
                </a:lnTo>
                <a:lnTo>
                  <a:pt x="0" y="0"/>
                </a:lnTo>
                <a:lnTo>
                  <a:pt x="4327228" y="0"/>
                </a:lnTo>
                <a:lnTo>
                  <a:pt x="432722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47764" y="274902"/>
            <a:ext cx="3072036" cy="1703583"/>
          </a:xfrm>
          <a:custGeom>
            <a:avLst/>
            <a:gdLst/>
            <a:ahLst/>
            <a:cxnLst/>
            <a:rect r="r" b="b" t="t" l="l"/>
            <a:pathLst>
              <a:path h="1703583" w="3072036">
                <a:moveTo>
                  <a:pt x="3072036" y="0"/>
                </a:moveTo>
                <a:lnTo>
                  <a:pt x="0" y="0"/>
                </a:lnTo>
                <a:lnTo>
                  <a:pt x="0" y="1703584"/>
                </a:lnTo>
                <a:lnTo>
                  <a:pt x="3072036" y="1703584"/>
                </a:lnTo>
                <a:lnTo>
                  <a:pt x="30720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288254" y="2016586"/>
            <a:ext cx="11133906" cy="1714500"/>
          </a:xfrm>
          <a:prstGeom prst="rect">
            <a:avLst/>
          </a:prstGeom>
        </p:spPr>
        <p:txBody>
          <a:bodyPr anchor="t" rtlCol="false" tIns="0" lIns="0" bIns="0" rIns="0">
            <a:spAutoFit/>
          </a:bodyPr>
          <a:lstStyle/>
          <a:p>
            <a:pPr algn="l">
              <a:lnSpc>
                <a:spcPts val="6600"/>
              </a:lnSpc>
            </a:pPr>
            <a:r>
              <a:rPr lang="en-US" sz="6000">
                <a:solidFill>
                  <a:srgbClr val="000000"/>
                </a:solidFill>
                <a:latin typeface="210 수퍼사이즈"/>
                <a:ea typeface="210 수퍼사이즈"/>
                <a:cs typeface="210 수퍼사이즈"/>
                <a:sym typeface="210 수퍼사이즈"/>
              </a:rPr>
              <a:t>DATA UNDERSTANDING &amp; CLEANING</a:t>
            </a:r>
          </a:p>
        </p:txBody>
      </p:sp>
      <p:sp>
        <p:nvSpPr>
          <p:cNvPr name="TextBox 9" id="9"/>
          <p:cNvSpPr txBox="true"/>
          <p:nvPr/>
        </p:nvSpPr>
        <p:spPr>
          <a:xfrm rot="0">
            <a:off x="7771146" y="3840163"/>
            <a:ext cx="10098444" cy="2501899"/>
          </a:xfrm>
          <a:prstGeom prst="rect">
            <a:avLst/>
          </a:prstGeom>
        </p:spPr>
        <p:txBody>
          <a:bodyPr anchor="t" rtlCol="false" tIns="0" lIns="0" bIns="0" rIns="0">
            <a:spAutoFit/>
          </a:bodyPr>
          <a:lstStyle/>
          <a:p>
            <a:pPr algn="just">
              <a:lnSpc>
                <a:spcPts val="4000"/>
              </a:lnSpc>
            </a:pPr>
            <a:r>
              <a:rPr lang="en-US" sz="2500" b="true">
                <a:solidFill>
                  <a:srgbClr val="000000"/>
                </a:solidFill>
                <a:latin typeface="Inter Bold"/>
                <a:ea typeface="Inter Bold"/>
                <a:cs typeface="Inter Bold"/>
                <a:sym typeface="Inter Bold"/>
              </a:rPr>
              <a:t>Data understanding</a:t>
            </a:r>
            <a:r>
              <a:rPr lang="en-US" sz="2500">
                <a:solidFill>
                  <a:srgbClr val="000000"/>
                </a:solidFill>
                <a:latin typeface="Inter"/>
                <a:ea typeface="Inter"/>
                <a:cs typeface="Inter"/>
                <a:sym typeface="Inter"/>
              </a:rPr>
              <a:t> - We explored the Health Survey dataset to understand its structure, variables, and key indicators related to health, sanitation, and nutrition. This helped us identify missing values, unusual data points, and patterns across states and districts for accurate analysis in Power BI.</a:t>
            </a:r>
          </a:p>
        </p:txBody>
      </p:sp>
      <p:sp>
        <p:nvSpPr>
          <p:cNvPr name="TextBox 10" id="10"/>
          <p:cNvSpPr txBox="true"/>
          <p:nvPr/>
        </p:nvSpPr>
        <p:spPr>
          <a:xfrm rot="0">
            <a:off x="7771146" y="6756401"/>
            <a:ext cx="10098444" cy="2501899"/>
          </a:xfrm>
          <a:prstGeom prst="rect">
            <a:avLst/>
          </a:prstGeom>
        </p:spPr>
        <p:txBody>
          <a:bodyPr anchor="t" rtlCol="false" tIns="0" lIns="0" bIns="0" rIns="0">
            <a:spAutoFit/>
          </a:bodyPr>
          <a:lstStyle/>
          <a:p>
            <a:pPr algn="just">
              <a:lnSpc>
                <a:spcPts val="4000"/>
              </a:lnSpc>
            </a:pPr>
            <a:r>
              <a:rPr lang="en-US" sz="2500" b="true">
                <a:solidFill>
                  <a:srgbClr val="000000"/>
                </a:solidFill>
                <a:latin typeface="Inter Bold"/>
                <a:ea typeface="Inter Bold"/>
                <a:cs typeface="Inter Bold"/>
                <a:sym typeface="Inter Bold"/>
              </a:rPr>
              <a:t>Data Cleaning</a:t>
            </a:r>
            <a:r>
              <a:rPr lang="en-US" sz="2500">
                <a:solidFill>
                  <a:srgbClr val="000000"/>
                </a:solidFill>
                <a:latin typeface="Inter"/>
                <a:ea typeface="Inter"/>
                <a:cs typeface="Inter"/>
                <a:sym typeface="Inter"/>
              </a:rPr>
              <a:t> - We reviewed the dataset in Excel to identify and correct data issues. Decimal points were standardized, star values were replaced with zeros, and negative values were converted to positive where required. The cleaned and formatted data was then imported into Power BI for accurate analysis and visualization.</a:t>
            </a:r>
          </a:p>
        </p:txBody>
      </p:sp>
      <p:sp>
        <p:nvSpPr>
          <p:cNvPr name="Freeform 11" id="11"/>
          <p:cNvSpPr/>
          <p:nvPr/>
        </p:nvSpPr>
        <p:spPr>
          <a:xfrm flipH="false" flipV="false" rot="0">
            <a:off x="917246" y="4188855"/>
            <a:ext cx="6315667" cy="6468560"/>
          </a:xfrm>
          <a:custGeom>
            <a:avLst/>
            <a:gdLst/>
            <a:ahLst/>
            <a:cxnLst/>
            <a:rect r="r" b="b" t="t" l="l"/>
            <a:pathLst>
              <a:path h="6468560" w="6315667">
                <a:moveTo>
                  <a:pt x="0" y="0"/>
                </a:moveTo>
                <a:lnTo>
                  <a:pt x="6315667" y="0"/>
                </a:lnTo>
                <a:lnTo>
                  <a:pt x="6315667" y="6468560"/>
                </a:lnTo>
                <a:lnTo>
                  <a:pt x="0" y="64685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DBCF"/>
        </a:solidFill>
      </p:bgPr>
    </p:bg>
    <p:spTree>
      <p:nvGrpSpPr>
        <p:cNvPr id="1" name=""/>
        <p:cNvGrpSpPr/>
        <p:nvPr/>
      </p:nvGrpSpPr>
      <p:grpSpPr>
        <a:xfrm>
          <a:off x="0" y="0"/>
          <a:ext cx="0" cy="0"/>
          <a:chOff x="0" y="0"/>
          <a:chExt cx="0" cy="0"/>
        </a:xfrm>
      </p:grpSpPr>
      <p:sp>
        <p:nvSpPr>
          <p:cNvPr name="Freeform 2" id="2"/>
          <p:cNvSpPr/>
          <p:nvPr/>
        </p:nvSpPr>
        <p:spPr>
          <a:xfrm flipH="false" flipV="false" rot="0">
            <a:off x="2114005" y="1853233"/>
            <a:ext cx="14059990" cy="7936035"/>
          </a:xfrm>
          <a:custGeom>
            <a:avLst/>
            <a:gdLst/>
            <a:ahLst/>
            <a:cxnLst/>
            <a:rect r="r" b="b" t="t" l="l"/>
            <a:pathLst>
              <a:path h="7936035" w="14059990">
                <a:moveTo>
                  <a:pt x="0" y="0"/>
                </a:moveTo>
                <a:lnTo>
                  <a:pt x="14059990" y="0"/>
                </a:lnTo>
                <a:lnTo>
                  <a:pt x="14059990" y="7936034"/>
                </a:lnTo>
                <a:lnTo>
                  <a:pt x="0" y="7936034"/>
                </a:lnTo>
                <a:lnTo>
                  <a:pt x="0" y="0"/>
                </a:lnTo>
                <a:close/>
              </a:path>
            </a:pathLst>
          </a:custGeom>
          <a:blipFill>
            <a:blip r:embed="rId2"/>
            <a:stretch>
              <a:fillRect l="0" t="0" r="0" b="0"/>
            </a:stretch>
          </a:blipFill>
        </p:spPr>
      </p:sp>
      <p:sp>
        <p:nvSpPr>
          <p:cNvPr name="TextBox 3" id="3"/>
          <p:cNvSpPr txBox="true"/>
          <p:nvPr/>
        </p:nvSpPr>
        <p:spPr>
          <a:xfrm rot="0">
            <a:off x="6266656" y="609591"/>
            <a:ext cx="5754687" cy="876318"/>
          </a:xfrm>
          <a:prstGeom prst="rect">
            <a:avLst/>
          </a:prstGeom>
        </p:spPr>
        <p:txBody>
          <a:bodyPr anchor="t" rtlCol="false" tIns="0" lIns="0" bIns="0" rIns="0">
            <a:spAutoFit/>
          </a:bodyPr>
          <a:lstStyle/>
          <a:p>
            <a:pPr algn="ctr">
              <a:lnSpc>
                <a:spcPts val="6600"/>
              </a:lnSpc>
              <a:spcBef>
                <a:spcPct val="0"/>
              </a:spcBef>
            </a:pPr>
            <a:r>
              <a:rPr lang="en-US" sz="6000">
                <a:solidFill>
                  <a:srgbClr val="000000"/>
                </a:solidFill>
                <a:latin typeface="210 수퍼사이즈"/>
                <a:ea typeface="210 수퍼사이즈"/>
                <a:cs typeface="210 수퍼사이즈"/>
                <a:sym typeface="210 수퍼사이즈"/>
              </a:rPr>
              <a:t>DASHBOARD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DBCF"/>
        </a:solidFill>
      </p:bgPr>
    </p:bg>
    <p:spTree>
      <p:nvGrpSpPr>
        <p:cNvPr id="1" name=""/>
        <p:cNvGrpSpPr/>
        <p:nvPr/>
      </p:nvGrpSpPr>
      <p:grpSpPr>
        <a:xfrm>
          <a:off x="0" y="0"/>
          <a:ext cx="0" cy="0"/>
          <a:chOff x="0" y="0"/>
          <a:chExt cx="0" cy="0"/>
        </a:xfrm>
      </p:grpSpPr>
      <p:grpSp>
        <p:nvGrpSpPr>
          <p:cNvPr name="Group 2" id="2"/>
          <p:cNvGrpSpPr/>
          <p:nvPr/>
        </p:nvGrpSpPr>
        <p:grpSpPr>
          <a:xfrm rot="0">
            <a:off x="-1523670" y="-190335"/>
            <a:ext cx="21335339" cy="10667670"/>
            <a:chOff x="0" y="0"/>
            <a:chExt cx="28447119" cy="14223559"/>
          </a:xfrm>
        </p:grpSpPr>
        <p:sp>
          <p:nvSpPr>
            <p:cNvPr name="Freeform 3" id="3"/>
            <p:cNvSpPr/>
            <p:nvPr/>
          </p:nvSpPr>
          <p:spPr>
            <a:xfrm flipH="false" flipV="false" rot="0">
              <a:off x="0" y="0"/>
              <a:ext cx="14223559" cy="14223559"/>
            </a:xfrm>
            <a:custGeom>
              <a:avLst/>
              <a:gdLst/>
              <a:ahLst/>
              <a:cxnLst/>
              <a:rect r="r" b="b" t="t" l="l"/>
              <a:pathLst>
                <a:path h="14223559" w="14223559">
                  <a:moveTo>
                    <a:pt x="0" y="0"/>
                  </a:moveTo>
                  <a:lnTo>
                    <a:pt x="14223559" y="0"/>
                  </a:lnTo>
                  <a:lnTo>
                    <a:pt x="14223559"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23559" y="0"/>
              <a:ext cx="14223559" cy="14223559"/>
            </a:xfrm>
            <a:custGeom>
              <a:avLst/>
              <a:gdLst/>
              <a:ahLst/>
              <a:cxnLst/>
              <a:rect r="r" b="b" t="t" l="l"/>
              <a:pathLst>
                <a:path h="14223559" w="14223559">
                  <a:moveTo>
                    <a:pt x="0" y="0"/>
                  </a:moveTo>
                  <a:lnTo>
                    <a:pt x="14223560" y="0"/>
                  </a:lnTo>
                  <a:lnTo>
                    <a:pt x="14223560"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23670" y="7604770"/>
            <a:ext cx="4327228" cy="4114800"/>
          </a:xfrm>
          <a:custGeom>
            <a:avLst/>
            <a:gdLst/>
            <a:ahLst/>
            <a:cxnLst/>
            <a:rect r="r" b="b" t="t" l="l"/>
            <a:pathLst>
              <a:path h="4114800" w="4327228">
                <a:moveTo>
                  <a:pt x="0" y="0"/>
                </a:moveTo>
                <a:lnTo>
                  <a:pt x="4327228" y="0"/>
                </a:lnTo>
                <a:lnTo>
                  <a:pt x="43272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484442" y="-1432570"/>
            <a:ext cx="4327228" cy="4114800"/>
          </a:xfrm>
          <a:custGeom>
            <a:avLst/>
            <a:gdLst/>
            <a:ahLst/>
            <a:cxnLst/>
            <a:rect r="r" b="b" t="t" l="l"/>
            <a:pathLst>
              <a:path h="4114800" w="4327228">
                <a:moveTo>
                  <a:pt x="4327228" y="4114800"/>
                </a:moveTo>
                <a:lnTo>
                  <a:pt x="0" y="4114800"/>
                </a:lnTo>
                <a:lnTo>
                  <a:pt x="0" y="0"/>
                </a:lnTo>
                <a:lnTo>
                  <a:pt x="4327228" y="0"/>
                </a:lnTo>
                <a:lnTo>
                  <a:pt x="432722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47764" y="274902"/>
            <a:ext cx="3072036" cy="1703583"/>
          </a:xfrm>
          <a:custGeom>
            <a:avLst/>
            <a:gdLst/>
            <a:ahLst/>
            <a:cxnLst/>
            <a:rect r="r" b="b" t="t" l="l"/>
            <a:pathLst>
              <a:path h="1703583" w="3072036">
                <a:moveTo>
                  <a:pt x="3072036" y="0"/>
                </a:moveTo>
                <a:lnTo>
                  <a:pt x="0" y="0"/>
                </a:lnTo>
                <a:lnTo>
                  <a:pt x="0" y="1703584"/>
                </a:lnTo>
                <a:lnTo>
                  <a:pt x="3072036" y="1703584"/>
                </a:lnTo>
                <a:lnTo>
                  <a:pt x="30720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291311" y="6525096"/>
            <a:ext cx="4287439" cy="3952239"/>
          </a:xfrm>
          <a:custGeom>
            <a:avLst/>
            <a:gdLst/>
            <a:ahLst/>
            <a:cxnLst/>
            <a:rect r="r" b="b" t="t" l="l"/>
            <a:pathLst>
              <a:path h="3952239" w="4287439">
                <a:moveTo>
                  <a:pt x="0" y="0"/>
                </a:moveTo>
                <a:lnTo>
                  <a:pt x="4287439" y="0"/>
                </a:lnTo>
                <a:lnTo>
                  <a:pt x="4287439" y="3952239"/>
                </a:lnTo>
                <a:lnTo>
                  <a:pt x="0" y="39522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47764" y="5371262"/>
            <a:ext cx="4129220" cy="4915738"/>
          </a:xfrm>
          <a:custGeom>
            <a:avLst/>
            <a:gdLst/>
            <a:ahLst/>
            <a:cxnLst/>
            <a:rect r="r" b="b" t="t" l="l"/>
            <a:pathLst>
              <a:path h="4915738" w="4129220">
                <a:moveTo>
                  <a:pt x="0" y="0"/>
                </a:moveTo>
                <a:lnTo>
                  <a:pt x="4129221" y="0"/>
                </a:lnTo>
                <a:lnTo>
                  <a:pt x="4129221" y="4915738"/>
                </a:lnTo>
                <a:lnTo>
                  <a:pt x="0" y="4915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803558" y="1805912"/>
            <a:ext cx="13257439" cy="876318"/>
          </a:xfrm>
          <a:prstGeom prst="rect">
            <a:avLst/>
          </a:prstGeom>
        </p:spPr>
        <p:txBody>
          <a:bodyPr anchor="t" rtlCol="false" tIns="0" lIns="0" bIns="0" rIns="0">
            <a:spAutoFit/>
          </a:bodyPr>
          <a:lstStyle/>
          <a:p>
            <a:pPr algn="l">
              <a:lnSpc>
                <a:spcPts val="6600"/>
              </a:lnSpc>
            </a:pPr>
            <a:r>
              <a:rPr lang="en-US" sz="6000">
                <a:solidFill>
                  <a:srgbClr val="000000"/>
                </a:solidFill>
                <a:latin typeface="210 수퍼사이즈"/>
                <a:ea typeface="210 수퍼사이즈"/>
                <a:cs typeface="210 수퍼사이즈"/>
                <a:sym typeface="210 수퍼사이즈"/>
              </a:rPr>
              <a:t>KEY INSIGHTS &amp; ANALYTICS</a:t>
            </a:r>
          </a:p>
        </p:txBody>
      </p:sp>
      <p:sp>
        <p:nvSpPr>
          <p:cNvPr name="TextBox 11" id="11"/>
          <p:cNvSpPr txBox="true"/>
          <p:nvPr/>
        </p:nvSpPr>
        <p:spPr>
          <a:xfrm rot="0">
            <a:off x="4155679" y="3182622"/>
            <a:ext cx="9976641" cy="6075678"/>
          </a:xfrm>
          <a:prstGeom prst="rect">
            <a:avLst/>
          </a:prstGeom>
        </p:spPr>
        <p:txBody>
          <a:bodyPr anchor="t" rtlCol="false" tIns="0" lIns="0" bIns="0" rIns="0">
            <a:spAutoFit/>
          </a:bodyPr>
          <a:lstStyle/>
          <a:p>
            <a:pPr algn="just" marL="410218" indent="-205109" lvl="1">
              <a:lnSpc>
                <a:spcPts val="3040"/>
              </a:lnSpc>
              <a:buFont typeface="Arial"/>
              <a:buChar char="•"/>
            </a:pPr>
            <a:r>
              <a:rPr lang="en-US" sz="1900">
                <a:solidFill>
                  <a:srgbClr val="000000"/>
                </a:solidFill>
                <a:latin typeface="Inter"/>
                <a:ea typeface="Inter"/>
                <a:cs typeface="Inter"/>
                <a:sym typeface="Inter"/>
              </a:rPr>
              <a:t>Total of 36 States/UTs and 707 Districts were covered in the analysis.</a:t>
            </a:r>
          </a:p>
          <a:p>
            <a:pPr algn="just" marL="410218" indent="-205109" lvl="1">
              <a:lnSpc>
                <a:spcPts val="3040"/>
              </a:lnSpc>
              <a:buFont typeface="Arial"/>
              <a:buChar char="•"/>
            </a:pPr>
            <a:r>
              <a:rPr lang="en-US" sz="1900">
                <a:solidFill>
                  <a:srgbClr val="000000"/>
                </a:solidFill>
                <a:latin typeface="Inter"/>
                <a:ea typeface="Inter"/>
                <a:cs typeface="Inter"/>
                <a:sym typeface="Inter"/>
              </a:rPr>
              <a:t>Survey included 636.66K households, ensuring broad national representation.</a:t>
            </a:r>
          </a:p>
          <a:p>
            <a:pPr algn="just" marL="410218" indent="-205109" lvl="1">
              <a:lnSpc>
                <a:spcPts val="3040"/>
              </a:lnSpc>
              <a:buFont typeface="Arial"/>
              <a:buChar char="•"/>
            </a:pPr>
            <a:r>
              <a:rPr lang="en-US" sz="1900">
                <a:solidFill>
                  <a:srgbClr val="000000"/>
                </a:solidFill>
                <a:latin typeface="Inter"/>
                <a:ea typeface="Inter"/>
                <a:cs typeface="Inter"/>
                <a:sym typeface="Inter"/>
              </a:rPr>
              <a:t>Institutional Births: 88.68% — shows strong healthcare support for safe deliveries.</a:t>
            </a:r>
          </a:p>
          <a:p>
            <a:pPr algn="just" marL="410218" indent="-205109" lvl="1">
              <a:lnSpc>
                <a:spcPts val="3040"/>
              </a:lnSpc>
              <a:buFont typeface="Arial"/>
              <a:buChar char="•"/>
            </a:pPr>
            <a:r>
              <a:rPr lang="en-US" sz="1900">
                <a:solidFill>
                  <a:srgbClr val="000000"/>
                </a:solidFill>
                <a:latin typeface="Inter"/>
                <a:ea typeface="Inter"/>
                <a:cs typeface="Inter"/>
                <a:sym typeface="Inter"/>
              </a:rPr>
              <a:t>Antenatal Care (ANC): 71.92% — moderate level of check-up coverage during pregnancy.</a:t>
            </a:r>
          </a:p>
          <a:p>
            <a:pPr algn="just" marL="410218" indent="-205109" lvl="1">
              <a:lnSpc>
                <a:spcPts val="3040"/>
              </a:lnSpc>
              <a:buFont typeface="Arial"/>
              <a:buChar char="•"/>
            </a:pPr>
            <a:r>
              <a:rPr lang="en-US" sz="1900">
                <a:solidFill>
                  <a:srgbClr val="000000"/>
                </a:solidFill>
                <a:latin typeface="Inter"/>
                <a:ea typeface="Inter"/>
                <a:cs typeface="Inter"/>
                <a:sym typeface="Inter"/>
              </a:rPr>
              <a:t>Improved Sanitation: 71.92% — progress made, but nearly 30% households still lack proper sanitation.</a:t>
            </a:r>
          </a:p>
          <a:p>
            <a:pPr algn="just" marL="410218" indent="-205109" lvl="1">
              <a:lnSpc>
                <a:spcPts val="3040"/>
              </a:lnSpc>
              <a:buFont typeface="Arial"/>
              <a:buChar char="•"/>
            </a:pPr>
            <a:r>
              <a:rPr lang="en-US" sz="1900">
                <a:solidFill>
                  <a:srgbClr val="000000"/>
                </a:solidFill>
                <a:latin typeface="Inter"/>
                <a:ea typeface="Inter"/>
                <a:cs typeface="Inter"/>
                <a:sym typeface="Inter"/>
              </a:rPr>
              <a:t>Full Immunization: 76% of children — good performance but still below national target.</a:t>
            </a:r>
          </a:p>
          <a:p>
            <a:pPr algn="just" marL="410218" indent="-205109" lvl="1">
              <a:lnSpc>
                <a:spcPts val="3040"/>
              </a:lnSpc>
              <a:buFont typeface="Arial"/>
              <a:buChar char="•"/>
            </a:pPr>
            <a:r>
              <a:rPr lang="en-US" sz="1900">
                <a:solidFill>
                  <a:srgbClr val="000000"/>
                </a:solidFill>
                <a:latin typeface="Inter"/>
                <a:ea typeface="Inter"/>
                <a:cs typeface="Inter"/>
                <a:sym typeface="Inter"/>
              </a:rPr>
              <a:t>Diarrhoea, Fever, and ARI treatment rates differ across states — highlights uneven healthcare access.</a:t>
            </a:r>
          </a:p>
          <a:p>
            <a:pPr algn="just" marL="410218" indent="-205109" lvl="1">
              <a:lnSpc>
                <a:spcPts val="3040"/>
              </a:lnSpc>
              <a:buFont typeface="Arial"/>
              <a:buChar char="•"/>
            </a:pPr>
            <a:r>
              <a:rPr lang="en-US" sz="1900">
                <a:solidFill>
                  <a:srgbClr val="000000"/>
                </a:solidFill>
                <a:latin typeface="Inter"/>
                <a:ea typeface="Inter"/>
                <a:cs typeface="Inter"/>
                <a:sym typeface="Inter"/>
              </a:rPr>
              <a:t>C-Section Deliveries: Vary significantly by state — indicates differences in healthcare infrastructure.</a:t>
            </a:r>
          </a:p>
          <a:p>
            <a:pPr algn="just" marL="410218" indent="-205109" lvl="1">
              <a:lnSpc>
                <a:spcPts val="3040"/>
              </a:lnSpc>
              <a:buFont typeface="Arial"/>
              <a:buChar char="•"/>
            </a:pPr>
            <a:r>
              <a:rPr lang="en-US" sz="1900">
                <a:solidFill>
                  <a:srgbClr val="000000"/>
                </a:solidFill>
                <a:latin typeface="Inter"/>
                <a:ea typeface="Inter"/>
                <a:cs typeface="Inter"/>
                <a:sym typeface="Inter"/>
              </a:rPr>
              <a:t>Gender Gap: Women’s healthcare access remains lower in certain regions.</a:t>
            </a:r>
          </a:p>
          <a:p>
            <a:pPr algn="just" marL="410218" indent="-205109" lvl="1">
              <a:lnSpc>
                <a:spcPts val="3040"/>
              </a:lnSpc>
              <a:buFont typeface="Arial"/>
              <a:buChar char="•"/>
            </a:pPr>
            <a:r>
              <a:rPr lang="en-US" sz="1900">
                <a:solidFill>
                  <a:srgbClr val="000000"/>
                </a:solidFill>
                <a:latin typeface="Inter"/>
                <a:ea typeface="Inter"/>
                <a:cs typeface="Inter"/>
                <a:sym typeface="Inter"/>
              </a:rPr>
              <a:t>Overall Health Status: Improving, but regional and service disparities need focused attention</a:t>
            </a:r>
          </a:p>
        </p:txBody>
      </p:sp>
      <p:sp>
        <p:nvSpPr>
          <p:cNvPr name="Freeform 12" id="12"/>
          <p:cNvSpPr/>
          <p:nvPr/>
        </p:nvSpPr>
        <p:spPr>
          <a:xfrm flipH="false" flipV="true" rot="551179">
            <a:off x="7607982" y="8810378"/>
            <a:ext cx="3072036" cy="1703583"/>
          </a:xfrm>
          <a:custGeom>
            <a:avLst/>
            <a:gdLst/>
            <a:ahLst/>
            <a:cxnLst/>
            <a:rect r="r" b="b" t="t" l="l"/>
            <a:pathLst>
              <a:path h="1703583" w="3072036">
                <a:moveTo>
                  <a:pt x="0" y="1703584"/>
                </a:moveTo>
                <a:lnTo>
                  <a:pt x="3072036" y="1703584"/>
                </a:lnTo>
                <a:lnTo>
                  <a:pt x="3072036" y="0"/>
                </a:lnTo>
                <a:lnTo>
                  <a:pt x="0" y="0"/>
                </a:lnTo>
                <a:lnTo>
                  <a:pt x="0" y="1703584"/>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DBCF"/>
        </a:solidFill>
      </p:bgPr>
    </p:bg>
    <p:spTree>
      <p:nvGrpSpPr>
        <p:cNvPr id="1" name=""/>
        <p:cNvGrpSpPr/>
        <p:nvPr/>
      </p:nvGrpSpPr>
      <p:grpSpPr>
        <a:xfrm>
          <a:off x="0" y="0"/>
          <a:ext cx="0" cy="0"/>
          <a:chOff x="0" y="0"/>
          <a:chExt cx="0" cy="0"/>
        </a:xfrm>
      </p:grpSpPr>
      <p:grpSp>
        <p:nvGrpSpPr>
          <p:cNvPr name="Group 2" id="2"/>
          <p:cNvGrpSpPr/>
          <p:nvPr/>
        </p:nvGrpSpPr>
        <p:grpSpPr>
          <a:xfrm rot="0">
            <a:off x="-1523670" y="-190335"/>
            <a:ext cx="21335339" cy="10667670"/>
            <a:chOff x="0" y="0"/>
            <a:chExt cx="28447119" cy="14223559"/>
          </a:xfrm>
        </p:grpSpPr>
        <p:sp>
          <p:nvSpPr>
            <p:cNvPr name="Freeform 3" id="3"/>
            <p:cNvSpPr/>
            <p:nvPr/>
          </p:nvSpPr>
          <p:spPr>
            <a:xfrm flipH="false" flipV="false" rot="0">
              <a:off x="0" y="0"/>
              <a:ext cx="14223559" cy="14223559"/>
            </a:xfrm>
            <a:custGeom>
              <a:avLst/>
              <a:gdLst/>
              <a:ahLst/>
              <a:cxnLst/>
              <a:rect r="r" b="b" t="t" l="l"/>
              <a:pathLst>
                <a:path h="14223559" w="14223559">
                  <a:moveTo>
                    <a:pt x="0" y="0"/>
                  </a:moveTo>
                  <a:lnTo>
                    <a:pt x="14223559" y="0"/>
                  </a:lnTo>
                  <a:lnTo>
                    <a:pt x="14223559"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23559" y="0"/>
              <a:ext cx="14223559" cy="14223559"/>
            </a:xfrm>
            <a:custGeom>
              <a:avLst/>
              <a:gdLst/>
              <a:ahLst/>
              <a:cxnLst/>
              <a:rect r="r" b="b" t="t" l="l"/>
              <a:pathLst>
                <a:path h="14223559" w="14223559">
                  <a:moveTo>
                    <a:pt x="0" y="0"/>
                  </a:moveTo>
                  <a:lnTo>
                    <a:pt x="14223560" y="0"/>
                  </a:lnTo>
                  <a:lnTo>
                    <a:pt x="14223560"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23670" y="7604770"/>
            <a:ext cx="4327228" cy="4114800"/>
          </a:xfrm>
          <a:custGeom>
            <a:avLst/>
            <a:gdLst/>
            <a:ahLst/>
            <a:cxnLst/>
            <a:rect r="r" b="b" t="t" l="l"/>
            <a:pathLst>
              <a:path h="4114800" w="4327228">
                <a:moveTo>
                  <a:pt x="0" y="0"/>
                </a:moveTo>
                <a:lnTo>
                  <a:pt x="4327228" y="0"/>
                </a:lnTo>
                <a:lnTo>
                  <a:pt x="43272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484442" y="-1432570"/>
            <a:ext cx="4327228" cy="4114800"/>
          </a:xfrm>
          <a:custGeom>
            <a:avLst/>
            <a:gdLst/>
            <a:ahLst/>
            <a:cxnLst/>
            <a:rect r="r" b="b" t="t" l="l"/>
            <a:pathLst>
              <a:path h="4114800" w="4327228">
                <a:moveTo>
                  <a:pt x="4327228" y="4114800"/>
                </a:moveTo>
                <a:lnTo>
                  <a:pt x="0" y="4114800"/>
                </a:lnTo>
                <a:lnTo>
                  <a:pt x="0" y="0"/>
                </a:lnTo>
                <a:lnTo>
                  <a:pt x="4327228" y="0"/>
                </a:lnTo>
                <a:lnTo>
                  <a:pt x="432722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47764" y="274902"/>
            <a:ext cx="3072036" cy="1703583"/>
          </a:xfrm>
          <a:custGeom>
            <a:avLst/>
            <a:gdLst/>
            <a:ahLst/>
            <a:cxnLst/>
            <a:rect r="r" b="b" t="t" l="l"/>
            <a:pathLst>
              <a:path h="1703583" w="3072036">
                <a:moveTo>
                  <a:pt x="3072036" y="0"/>
                </a:moveTo>
                <a:lnTo>
                  <a:pt x="0" y="0"/>
                </a:lnTo>
                <a:lnTo>
                  <a:pt x="0" y="1703584"/>
                </a:lnTo>
                <a:lnTo>
                  <a:pt x="3072036" y="1703584"/>
                </a:lnTo>
                <a:lnTo>
                  <a:pt x="30720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0">
            <a:off x="15463728" y="8308514"/>
            <a:ext cx="3072036" cy="1703583"/>
          </a:xfrm>
          <a:custGeom>
            <a:avLst/>
            <a:gdLst/>
            <a:ahLst/>
            <a:cxnLst/>
            <a:rect r="r" b="b" t="t" l="l"/>
            <a:pathLst>
              <a:path h="1703583" w="3072036">
                <a:moveTo>
                  <a:pt x="0" y="1703584"/>
                </a:moveTo>
                <a:lnTo>
                  <a:pt x="3072036" y="1703584"/>
                </a:lnTo>
                <a:lnTo>
                  <a:pt x="3072036" y="0"/>
                </a:lnTo>
                <a:lnTo>
                  <a:pt x="0" y="0"/>
                </a:lnTo>
                <a:lnTo>
                  <a:pt x="0" y="170358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528534" y="1466970"/>
            <a:ext cx="9810415" cy="876318"/>
          </a:xfrm>
          <a:prstGeom prst="rect">
            <a:avLst/>
          </a:prstGeom>
        </p:spPr>
        <p:txBody>
          <a:bodyPr anchor="t" rtlCol="false" tIns="0" lIns="0" bIns="0" rIns="0">
            <a:spAutoFit/>
          </a:bodyPr>
          <a:lstStyle/>
          <a:p>
            <a:pPr algn="ctr">
              <a:lnSpc>
                <a:spcPts val="6600"/>
              </a:lnSpc>
            </a:pPr>
            <a:r>
              <a:rPr lang="en-US" sz="6000">
                <a:solidFill>
                  <a:srgbClr val="000000"/>
                </a:solidFill>
                <a:latin typeface="210 수퍼사이즈"/>
                <a:ea typeface="210 수퍼사이즈"/>
                <a:cs typeface="210 수퍼사이즈"/>
                <a:sym typeface="210 수퍼사이즈"/>
              </a:rPr>
              <a:t>RECOMMENDATIONS</a:t>
            </a:r>
          </a:p>
        </p:txBody>
      </p:sp>
      <p:sp>
        <p:nvSpPr>
          <p:cNvPr name="TextBox 10" id="10"/>
          <p:cNvSpPr txBox="true"/>
          <p:nvPr/>
        </p:nvSpPr>
        <p:spPr>
          <a:xfrm rot="0">
            <a:off x="2038291" y="3356709"/>
            <a:ext cx="14961455" cy="4951805"/>
          </a:xfrm>
          <a:prstGeom prst="rect">
            <a:avLst/>
          </a:prstGeom>
        </p:spPr>
        <p:txBody>
          <a:bodyPr anchor="t" rtlCol="false" tIns="0" lIns="0" bIns="0" rIns="0">
            <a:spAutoFit/>
          </a:bodyPr>
          <a:lstStyle/>
          <a:p>
            <a:pPr algn="just" marL="530491" indent="-265245" lvl="1">
              <a:lnSpc>
                <a:spcPts val="3931"/>
              </a:lnSpc>
              <a:buFont typeface="Arial"/>
              <a:buChar char="•"/>
            </a:pPr>
            <a:r>
              <a:rPr lang="en-US" sz="2457">
                <a:solidFill>
                  <a:srgbClr val="000000"/>
                </a:solidFill>
                <a:latin typeface="Inter"/>
                <a:ea typeface="Inter"/>
                <a:cs typeface="Inter"/>
                <a:sym typeface="Inter"/>
              </a:rPr>
              <a:t>Increase awareness and accessibility of antenatal care (ANC) services for all pregnant women.</a:t>
            </a:r>
          </a:p>
          <a:p>
            <a:pPr algn="just" marL="530491" indent="-265245" lvl="1">
              <a:lnSpc>
                <a:spcPts val="3931"/>
              </a:lnSpc>
              <a:buFont typeface="Arial"/>
              <a:buChar char="•"/>
            </a:pPr>
            <a:r>
              <a:rPr lang="en-US" sz="2457">
                <a:solidFill>
                  <a:srgbClr val="000000"/>
                </a:solidFill>
                <a:latin typeface="Inter"/>
                <a:ea typeface="Inter"/>
                <a:cs typeface="Inter"/>
                <a:sym typeface="Inter"/>
              </a:rPr>
              <a:t>Improve sanitation coverage by focusing on rural and low-income areas.</a:t>
            </a:r>
          </a:p>
          <a:p>
            <a:pPr algn="just" marL="530491" indent="-265245" lvl="1">
              <a:lnSpc>
                <a:spcPts val="3931"/>
              </a:lnSpc>
              <a:buFont typeface="Arial"/>
              <a:buChar char="•"/>
            </a:pPr>
            <a:r>
              <a:rPr lang="en-US" sz="2457">
                <a:solidFill>
                  <a:srgbClr val="000000"/>
                </a:solidFill>
                <a:latin typeface="Inter"/>
                <a:ea typeface="Inter"/>
                <a:cs typeface="Inter"/>
                <a:sym typeface="Inter"/>
              </a:rPr>
              <a:t>Strengthen vaccination campaigns to achieve full immunization for all children.</a:t>
            </a:r>
          </a:p>
          <a:p>
            <a:pPr algn="just" marL="530491" indent="-265245" lvl="1">
              <a:lnSpc>
                <a:spcPts val="3931"/>
              </a:lnSpc>
              <a:buFont typeface="Arial"/>
              <a:buChar char="•"/>
            </a:pPr>
            <a:r>
              <a:rPr lang="en-US" sz="2457">
                <a:solidFill>
                  <a:srgbClr val="000000"/>
                </a:solidFill>
                <a:latin typeface="Inter"/>
                <a:ea typeface="Inter"/>
                <a:cs typeface="Inter"/>
                <a:sym typeface="Inter"/>
              </a:rPr>
              <a:t>Reduce regional disparities by targeting low-performing states and districts.</a:t>
            </a:r>
          </a:p>
          <a:p>
            <a:pPr algn="just" marL="530491" indent="-265245" lvl="1">
              <a:lnSpc>
                <a:spcPts val="3931"/>
              </a:lnSpc>
              <a:buFont typeface="Arial"/>
              <a:buChar char="•"/>
            </a:pPr>
            <a:r>
              <a:rPr lang="en-US" sz="2457">
                <a:solidFill>
                  <a:srgbClr val="000000"/>
                </a:solidFill>
                <a:latin typeface="Inter"/>
                <a:ea typeface="Inter"/>
                <a:cs typeface="Inter"/>
                <a:sym typeface="Inter"/>
              </a:rPr>
              <a:t>Encourage institutional deliveries through incentives and better healthcare facilities.</a:t>
            </a:r>
          </a:p>
          <a:p>
            <a:pPr algn="just" marL="530491" indent="-265245" lvl="1">
              <a:lnSpc>
                <a:spcPts val="3931"/>
              </a:lnSpc>
              <a:buFont typeface="Arial"/>
              <a:buChar char="•"/>
            </a:pPr>
            <a:r>
              <a:rPr lang="en-US" sz="2457">
                <a:solidFill>
                  <a:srgbClr val="000000"/>
                </a:solidFill>
                <a:latin typeface="Inter"/>
                <a:ea typeface="Inter"/>
                <a:cs typeface="Inter"/>
                <a:sym typeface="Inter"/>
              </a:rPr>
              <a:t>Enhance treatment availability for childhood illnesses like diarrhoea, fever, and ARI.</a:t>
            </a:r>
          </a:p>
          <a:p>
            <a:pPr algn="just" marL="530491" indent="-265245" lvl="1">
              <a:lnSpc>
                <a:spcPts val="3931"/>
              </a:lnSpc>
              <a:buFont typeface="Arial"/>
              <a:buChar char="•"/>
            </a:pPr>
            <a:r>
              <a:rPr lang="en-US" sz="2457">
                <a:solidFill>
                  <a:srgbClr val="000000"/>
                </a:solidFill>
                <a:latin typeface="Inter"/>
                <a:ea typeface="Inter"/>
                <a:cs typeface="Inter"/>
                <a:sym typeface="Inter"/>
              </a:rPr>
              <a:t>Monitor and regulate C-section deliveries to ensure they are medically necessary.</a:t>
            </a:r>
          </a:p>
          <a:p>
            <a:pPr algn="just" marL="530491" indent="-265245" lvl="1">
              <a:lnSpc>
                <a:spcPts val="3931"/>
              </a:lnSpc>
              <a:buFont typeface="Arial"/>
              <a:buChar char="•"/>
            </a:pPr>
            <a:r>
              <a:rPr lang="en-US" sz="2457">
                <a:solidFill>
                  <a:srgbClr val="000000"/>
                </a:solidFill>
                <a:latin typeface="Inter"/>
                <a:ea typeface="Inter"/>
                <a:cs typeface="Inter"/>
                <a:sym typeface="Inter"/>
              </a:rPr>
              <a:t>Promote women’s health awareness and access to healthcare services.</a:t>
            </a:r>
          </a:p>
          <a:p>
            <a:pPr algn="just" marL="556138" indent="-278069" lvl="1">
              <a:lnSpc>
                <a:spcPts val="4121"/>
              </a:lnSpc>
              <a:buFont typeface="Arial"/>
              <a:buChar char="•"/>
            </a:pPr>
            <a:r>
              <a:rPr lang="en-US" sz="2575">
                <a:solidFill>
                  <a:srgbClr val="000000"/>
                </a:solidFill>
                <a:latin typeface="Inter"/>
                <a:ea typeface="Inter"/>
                <a:cs typeface="Inter"/>
                <a:sym typeface="Inter"/>
              </a:rPr>
              <a:t>Support data-based planning and policy decisions using health dashboards and surveys.</a:t>
            </a:r>
          </a:p>
          <a:p>
            <a:pPr algn="just" marL="530491" indent="-265245" lvl="1">
              <a:lnSpc>
                <a:spcPts val="3931"/>
              </a:lnSpc>
              <a:buFont typeface="Arial"/>
              <a:buChar char="•"/>
            </a:pPr>
            <a:r>
              <a:rPr lang="en-US" sz="2457">
                <a:solidFill>
                  <a:srgbClr val="000000"/>
                </a:solidFill>
                <a:latin typeface="Inter"/>
                <a:ea typeface="Inter"/>
                <a:cs typeface="Inter"/>
                <a:sym typeface="Inter"/>
              </a:rPr>
              <a:t>Continue public health education programs to sustain long-term health improvements.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DBCF"/>
        </a:solidFill>
      </p:bgPr>
    </p:bg>
    <p:spTree>
      <p:nvGrpSpPr>
        <p:cNvPr id="1" name=""/>
        <p:cNvGrpSpPr/>
        <p:nvPr/>
      </p:nvGrpSpPr>
      <p:grpSpPr>
        <a:xfrm>
          <a:off x="0" y="0"/>
          <a:ext cx="0" cy="0"/>
          <a:chOff x="0" y="0"/>
          <a:chExt cx="0" cy="0"/>
        </a:xfrm>
      </p:grpSpPr>
      <p:grpSp>
        <p:nvGrpSpPr>
          <p:cNvPr name="Group 2" id="2"/>
          <p:cNvGrpSpPr/>
          <p:nvPr/>
        </p:nvGrpSpPr>
        <p:grpSpPr>
          <a:xfrm rot="0">
            <a:off x="-1523670" y="-190335"/>
            <a:ext cx="21335339" cy="10667670"/>
            <a:chOff x="0" y="0"/>
            <a:chExt cx="28447119" cy="14223559"/>
          </a:xfrm>
        </p:grpSpPr>
        <p:sp>
          <p:nvSpPr>
            <p:cNvPr name="Freeform 3" id="3"/>
            <p:cNvSpPr/>
            <p:nvPr/>
          </p:nvSpPr>
          <p:spPr>
            <a:xfrm flipH="false" flipV="false" rot="0">
              <a:off x="0" y="0"/>
              <a:ext cx="14223559" cy="14223559"/>
            </a:xfrm>
            <a:custGeom>
              <a:avLst/>
              <a:gdLst/>
              <a:ahLst/>
              <a:cxnLst/>
              <a:rect r="r" b="b" t="t" l="l"/>
              <a:pathLst>
                <a:path h="14223559" w="14223559">
                  <a:moveTo>
                    <a:pt x="0" y="0"/>
                  </a:moveTo>
                  <a:lnTo>
                    <a:pt x="14223559" y="0"/>
                  </a:lnTo>
                  <a:lnTo>
                    <a:pt x="14223559"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23559" y="0"/>
              <a:ext cx="14223559" cy="14223559"/>
            </a:xfrm>
            <a:custGeom>
              <a:avLst/>
              <a:gdLst/>
              <a:ahLst/>
              <a:cxnLst/>
              <a:rect r="r" b="b" t="t" l="l"/>
              <a:pathLst>
                <a:path h="14223559" w="14223559">
                  <a:moveTo>
                    <a:pt x="0" y="0"/>
                  </a:moveTo>
                  <a:lnTo>
                    <a:pt x="14223560" y="0"/>
                  </a:lnTo>
                  <a:lnTo>
                    <a:pt x="14223560"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23670" y="7604770"/>
            <a:ext cx="4327228" cy="4114800"/>
          </a:xfrm>
          <a:custGeom>
            <a:avLst/>
            <a:gdLst/>
            <a:ahLst/>
            <a:cxnLst/>
            <a:rect r="r" b="b" t="t" l="l"/>
            <a:pathLst>
              <a:path h="4114800" w="4327228">
                <a:moveTo>
                  <a:pt x="0" y="0"/>
                </a:moveTo>
                <a:lnTo>
                  <a:pt x="4327228" y="0"/>
                </a:lnTo>
                <a:lnTo>
                  <a:pt x="43272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484442" y="-1432570"/>
            <a:ext cx="4327228" cy="4114800"/>
          </a:xfrm>
          <a:custGeom>
            <a:avLst/>
            <a:gdLst/>
            <a:ahLst/>
            <a:cxnLst/>
            <a:rect r="r" b="b" t="t" l="l"/>
            <a:pathLst>
              <a:path h="4114800" w="4327228">
                <a:moveTo>
                  <a:pt x="4327228" y="4114800"/>
                </a:moveTo>
                <a:lnTo>
                  <a:pt x="0" y="4114800"/>
                </a:lnTo>
                <a:lnTo>
                  <a:pt x="0" y="0"/>
                </a:lnTo>
                <a:lnTo>
                  <a:pt x="4327228" y="0"/>
                </a:lnTo>
                <a:lnTo>
                  <a:pt x="432722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47764" y="274902"/>
            <a:ext cx="3072036" cy="1703583"/>
          </a:xfrm>
          <a:custGeom>
            <a:avLst/>
            <a:gdLst/>
            <a:ahLst/>
            <a:cxnLst/>
            <a:rect r="r" b="b" t="t" l="l"/>
            <a:pathLst>
              <a:path h="1703583" w="3072036">
                <a:moveTo>
                  <a:pt x="3072036" y="0"/>
                </a:moveTo>
                <a:lnTo>
                  <a:pt x="0" y="0"/>
                </a:lnTo>
                <a:lnTo>
                  <a:pt x="0" y="1703584"/>
                </a:lnTo>
                <a:lnTo>
                  <a:pt x="3072036" y="1703584"/>
                </a:lnTo>
                <a:lnTo>
                  <a:pt x="30720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0">
            <a:off x="15463728" y="8308514"/>
            <a:ext cx="3072036" cy="1703583"/>
          </a:xfrm>
          <a:custGeom>
            <a:avLst/>
            <a:gdLst/>
            <a:ahLst/>
            <a:cxnLst/>
            <a:rect r="r" b="b" t="t" l="l"/>
            <a:pathLst>
              <a:path h="1703583" w="3072036">
                <a:moveTo>
                  <a:pt x="0" y="1703584"/>
                </a:moveTo>
                <a:lnTo>
                  <a:pt x="3072036" y="1703584"/>
                </a:lnTo>
                <a:lnTo>
                  <a:pt x="3072036" y="0"/>
                </a:lnTo>
                <a:lnTo>
                  <a:pt x="0" y="0"/>
                </a:lnTo>
                <a:lnTo>
                  <a:pt x="0" y="170358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873143" y="5422344"/>
            <a:ext cx="6541713" cy="4864656"/>
          </a:xfrm>
          <a:custGeom>
            <a:avLst/>
            <a:gdLst/>
            <a:ahLst/>
            <a:cxnLst/>
            <a:rect r="r" b="b" t="t" l="l"/>
            <a:pathLst>
              <a:path h="4864656" w="6541713">
                <a:moveTo>
                  <a:pt x="0" y="0"/>
                </a:moveTo>
                <a:lnTo>
                  <a:pt x="6541714" y="0"/>
                </a:lnTo>
                <a:lnTo>
                  <a:pt x="6541714" y="4864656"/>
                </a:lnTo>
                <a:lnTo>
                  <a:pt x="0" y="48646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530697" y="1466970"/>
            <a:ext cx="7226607" cy="876300"/>
          </a:xfrm>
          <a:prstGeom prst="rect">
            <a:avLst/>
          </a:prstGeom>
        </p:spPr>
        <p:txBody>
          <a:bodyPr anchor="t" rtlCol="false" tIns="0" lIns="0" bIns="0" rIns="0">
            <a:spAutoFit/>
          </a:bodyPr>
          <a:lstStyle/>
          <a:p>
            <a:pPr algn="ctr">
              <a:lnSpc>
                <a:spcPts val="6600"/>
              </a:lnSpc>
            </a:pPr>
            <a:r>
              <a:rPr lang="en-US" sz="6000">
                <a:solidFill>
                  <a:srgbClr val="000000"/>
                </a:solidFill>
                <a:latin typeface="210 수퍼사이즈"/>
                <a:ea typeface="210 수퍼사이즈"/>
                <a:cs typeface="210 수퍼사이즈"/>
                <a:sym typeface="210 수퍼사이즈"/>
              </a:rPr>
              <a:t>CONCLUSION</a:t>
            </a:r>
          </a:p>
        </p:txBody>
      </p:sp>
      <p:sp>
        <p:nvSpPr>
          <p:cNvPr name="TextBox 11" id="11"/>
          <p:cNvSpPr txBox="true"/>
          <p:nvPr/>
        </p:nvSpPr>
        <p:spPr>
          <a:xfrm rot="0">
            <a:off x="3084643" y="2577455"/>
            <a:ext cx="12868634" cy="2501989"/>
          </a:xfrm>
          <a:prstGeom prst="rect">
            <a:avLst/>
          </a:prstGeom>
        </p:spPr>
        <p:txBody>
          <a:bodyPr anchor="t" rtlCol="false" tIns="0" lIns="0" bIns="0" rIns="0">
            <a:spAutoFit/>
          </a:bodyPr>
          <a:lstStyle/>
          <a:p>
            <a:pPr algn="l">
              <a:lnSpc>
                <a:spcPts val="4000"/>
              </a:lnSpc>
            </a:pPr>
            <a:r>
              <a:rPr lang="en-US" sz="2500">
                <a:solidFill>
                  <a:srgbClr val="000000"/>
                </a:solidFill>
                <a:latin typeface="Inter"/>
                <a:ea typeface="Inter"/>
                <a:cs typeface="Inter"/>
                <a:sym typeface="Inter"/>
              </a:rPr>
              <a:t>The study shows that India’s health situation is improving, with safer hospital births, better vaccination rates and cleaner sanitation, but some areas still need more care, especially for pregnant women and rural families. By improving health services and spreading awareness, India can make sure everyone gets better and equal healthcare.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DBCF"/>
        </a:solidFill>
      </p:bgPr>
    </p:bg>
    <p:spTree>
      <p:nvGrpSpPr>
        <p:cNvPr id="1" name=""/>
        <p:cNvGrpSpPr/>
        <p:nvPr/>
      </p:nvGrpSpPr>
      <p:grpSpPr>
        <a:xfrm>
          <a:off x="0" y="0"/>
          <a:ext cx="0" cy="0"/>
          <a:chOff x="0" y="0"/>
          <a:chExt cx="0" cy="0"/>
        </a:xfrm>
      </p:grpSpPr>
      <p:grpSp>
        <p:nvGrpSpPr>
          <p:cNvPr name="Group 2" id="2"/>
          <p:cNvGrpSpPr/>
          <p:nvPr/>
        </p:nvGrpSpPr>
        <p:grpSpPr>
          <a:xfrm rot="0">
            <a:off x="-1523670" y="-190335"/>
            <a:ext cx="21335339" cy="10667670"/>
            <a:chOff x="0" y="0"/>
            <a:chExt cx="28447119" cy="14223559"/>
          </a:xfrm>
        </p:grpSpPr>
        <p:sp>
          <p:nvSpPr>
            <p:cNvPr name="Freeform 3" id="3"/>
            <p:cNvSpPr/>
            <p:nvPr/>
          </p:nvSpPr>
          <p:spPr>
            <a:xfrm flipH="false" flipV="false" rot="0">
              <a:off x="0" y="0"/>
              <a:ext cx="14223559" cy="14223559"/>
            </a:xfrm>
            <a:custGeom>
              <a:avLst/>
              <a:gdLst/>
              <a:ahLst/>
              <a:cxnLst/>
              <a:rect r="r" b="b" t="t" l="l"/>
              <a:pathLst>
                <a:path h="14223559" w="14223559">
                  <a:moveTo>
                    <a:pt x="0" y="0"/>
                  </a:moveTo>
                  <a:lnTo>
                    <a:pt x="14223559" y="0"/>
                  </a:lnTo>
                  <a:lnTo>
                    <a:pt x="14223559"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23559" y="0"/>
              <a:ext cx="14223559" cy="14223559"/>
            </a:xfrm>
            <a:custGeom>
              <a:avLst/>
              <a:gdLst/>
              <a:ahLst/>
              <a:cxnLst/>
              <a:rect r="r" b="b" t="t" l="l"/>
              <a:pathLst>
                <a:path h="14223559" w="14223559">
                  <a:moveTo>
                    <a:pt x="0" y="0"/>
                  </a:moveTo>
                  <a:lnTo>
                    <a:pt x="14223560" y="0"/>
                  </a:lnTo>
                  <a:lnTo>
                    <a:pt x="14223560" y="14223559"/>
                  </a:lnTo>
                  <a:lnTo>
                    <a:pt x="0" y="14223559"/>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23670" y="7604770"/>
            <a:ext cx="4327228" cy="4114800"/>
          </a:xfrm>
          <a:custGeom>
            <a:avLst/>
            <a:gdLst/>
            <a:ahLst/>
            <a:cxnLst/>
            <a:rect r="r" b="b" t="t" l="l"/>
            <a:pathLst>
              <a:path h="4114800" w="4327228">
                <a:moveTo>
                  <a:pt x="0" y="0"/>
                </a:moveTo>
                <a:lnTo>
                  <a:pt x="4327228" y="0"/>
                </a:lnTo>
                <a:lnTo>
                  <a:pt x="43272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484442" y="-1432570"/>
            <a:ext cx="4327228" cy="4114800"/>
          </a:xfrm>
          <a:custGeom>
            <a:avLst/>
            <a:gdLst/>
            <a:ahLst/>
            <a:cxnLst/>
            <a:rect r="r" b="b" t="t" l="l"/>
            <a:pathLst>
              <a:path h="4114800" w="4327228">
                <a:moveTo>
                  <a:pt x="4327228" y="4114800"/>
                </a:moveTo>
                <a:lnTo>
                  <a:pt x="0" y="4114800"/>
                </a:lnTo>
                <a:lnTo>
                  <a:pt x="0" y="0"/>
                </a:lnTo>
                <a:lnTo>
                  <a:pt x="4327228" y="0"/>
                </a:lnTo>
                <a:lnTo>
                  <a:pt x="432722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47764" y="274902"/>
            <a:ext cx="3072036" cy="1703583"/>
          </a:xfrm>
          <a:custGeom>
            <a:avLst/>
            <a:gdLst/>
            <a:ahLst/>
            <a:cxnLst/>
            <a:rect r="r" b="b" t="t" l="l"/>
            <a:pathLst>
              <a:path h="1703583" w="3072036">
                <a:moveTo>
                  <a:pt x="3072036" y="0"/>
                </a:moveTo>
                <a:lnTo>
                  <a:pt x="0" y="0"/>
                </a:lnTo>
                <a:lnTo>
                  <a:pt x="0" y="1703584"/>
                </a:lnTo>
                <a:lnTo>
                  <a:pt x="3072036" y="1703584"/>
                </a:lnTo>
                <a:lnTo>
                  <a:pt x="30720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0">
            <a:off x="15463728" y="8308514"/>
            <a:ext cx="3072036" cy="1703583"/>
          </a:xfrm>
          <a:custGeom>
            <a:avLst/>
            <a:gdLst/>
            <a:ahLst/>
            <a:cxnLst/>
            <a:rect r="r" b="b" t="t" l="l"/>
            <a:pathLst>
              <a:path h="1703583" w="3072036">
                <a:moveTo>
                  <a:pt x="0" y="1703584"/>
                </a:moveTo>
                <a:lnTo>
                  <a:pt x="3072036" y="1703584"/>
                </a:lnTo>
                <a:lnTo>
                  <a:pt x="3072036" y="0"/>
                </a:lnTo>
                <a:lnTo>
                  <a:pt x="0" y="0"/>
                </a:lnTo>
                <a:lnTo>
                  <a:pt x="0" y="170358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400566" y="2063834"/>
            <a:ext cx="7786312" cy="8413500"/>
          </a:xfrm>
          <a:custGeom>
            <a:avLst/>
            <a:gdLst/>
            <a:ahLst/>
            <a:cxnLst/>
            <a:rect r="r" b="b" t="t" l="l"/>
            <a:pathLst>
              <a:path h="8413500" w="7786312">
                <a:moveTo>
                  <a:pt x="0" y="0"/>
                </a:moveTo>
                <a:lnTo>
                  <a:pt x="7786312" y="0"/>
                </a:lnTo>
                <a:lnTo>
                  <a:pt x="7786312" y="8413501"/>
                </a:lnTo>
                <a:lnTo>
                  <a:pt x="0" y="84135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182782" y="3775075"/>
            <a:ext cx="6217784" cy="2822575"/>
          </a:xfrm>
          <a:prstGeom prst="rect">
            <a:avLst/>
          </a:prstGeom>
        </p:spPr>
        <p:txBody>
          <a:bodyPr anchor="t" rtlCol="false" tIns="0" lIns="0" bIns="0" rIns="0">
            <a:spAutoFit/>
          </a:bodyPr>
          <a:lstStyle/>
          <a:p>
            <a:pPr algn="ctr">
              <a:lnSpc>
                <a:spcPts val="10999"/>
              </a:lnSpc>
            </a:pPr>
            <a:r>
              <a:rPr lang="en-US" sz="9999">
                <a:solidFill>
                  <a:srgbClr val="000000"/>
                </a:solidFill>
                <a:latin typeface="210 수퍼사이즈"/>
                <a:ea typeface="210 수퍼사이즈"/>
                <a:cs typeface="210 수퍼사이즈"/>
                <a:sym typeface="210 수퍼사이즈"/>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DAG3qk8Rt2k</dc:identifier>
  <dcterms:modified xsi:type="dcterms:W3CDTF">2011-08-01T06:04:30Z</dcterms:modified>
  <cp:revision>1</cp:revision>
  <dc:title>Beige Illustrated Research Presentation</dc:title>
</cp:coreProperties>
</file>